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7"/>
  </p:notesMasterIdLst>
  <p:sldIdLst>
    <p:sldId id="256" r:id="rId2"/>
    <p:sldId id="257" r:id="rId3"/>
    <p:sldId id="258" r:id="rId4"/>
    <p:sldId id="283" r:id="rId5"/>
    <p:sldId id="284" r:id="rId6"/>
    <p:sldId id="285" r:id="rId7"/>
    <p:sldId id="286" r:id="rId8"/>
    <p:sldId id="306" r:id="rId9"/>
    <p:sldId id="307" r:id="rId10"/>
    <p:sldId id="287" r:id="rId11"/>
    <p:sldId id="308" r:id="rId12"/>
    <p:sldId id="309" r:id="rId13"/>
    <p:sldId id="310" r:id="rId14"/>
    <p:sldId id="311" r:id="rId15"/>
    <p:sldId id="312" r:id="rId16"/>
    <p:sldId id="313" r:id="rId17"/>
    <p:sldId id="314" r:id="rId18"/>
    <p:sldId id="315" r:id="rId19"/>
    <p:sldId id="288" r:id="rId20"/>
    <p:sldId id="289" r:id="rId21"/>
    <p:sldId id="290" r:id="rId22"/>
    <p:sldId id="291" r:id="rId23"/>
    <p:sldId id="292" r:id="rId24"/>
    <p:sldId id="316" r:id="rId25"/>
    <p:sldId id="317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696"/>
    <p:restoredTop sz="91985"/>
  </p:normalViewPr>
  <p:slideViewPr>
    <p:cSldViewPr snapToGrid="0" snapToObjects="1">
      <p:cViewPr varScale="1">
        <p:scale>
          <a:sx n="108" d="100"/>
          <a:sy n="108" d="100"/>
        </p:scale>
        <p:origin x="864" y="1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17.png>
</file>

<file path=ppt/media/image26.jpeg>
</file>

<file path=ppt/media/image2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A1DB99-0A43-0F41-9CBE-40F44131CB73}" type="datetimeFigureOut">
              <a:rPr lang="en-US" smtClean="0"/>
              <a:t>1/23/25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A535BD-B2DE-BA48-9755-308C788CE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228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3763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BCD6A8-F725-4847-0DB8-C178DB439A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3585E8-D49A-22AD-7429-288AD1349C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AFDD34-D7DF-D1F6-C232-E0E218C329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0D84AD-F307-4B76-BC30-204C882AA83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7846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FD6B61-1964-168A-E35A-C9DCD983E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5B064E-BBF8-390F-AE68-2958C8F04F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CD5CBB-733A-B115-7FC0-639D1AD875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62314C-5D8D-A790-CF37-4CEC81F835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4879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2FB7B0-A822-A80C-B5A8-409191ED21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10F319-B964-C3B6-E8D0-2B44146A56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7713CD-93B6-2301-9871-41BF1194BF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216504-A67E-6ED1-43DB-324DD8B373C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0423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EE7C18-E49E-1D94-F02E-59B1AA13BD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3FA9ED-1540-9A67-701E-9BB7357E4D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E0FF54-3C46-0F9C-1C6F-6109C5E12B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0D92BE-52A9-4730-257E-EA76B02EC4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1796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53BD0D-65B1-63B6-98E4-57B282A12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494A915-BF69-BA72-877C-62974C0C59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7CB019-964C-455F-FD65-16362C0152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5FA1AC-6143-20A3-7FF0-19FFD4A36D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4608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6FC039-9784-9112-081C-D04F10885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23F0919-9119-1A28-7DF0-C80FAE94B7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69ED26-F1A6-6066-3BEA-18AA294C17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8CBD99-FD15-E433-5AD0-9D8EBFE7F0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0781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517079-30A6-5613-B253-1CA7D133B6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788579-4AB7-B40F-1FBD-26A5DA8370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BBD43D4-B49D-B468-E1B3-6027243C0D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BE80C6-66D0-A1D7-4E18-8C1B6F3B371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769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5829E8-C43E-DB70-4F29-F1AE7C3F83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1DB9F4-E765-5EFA-AA15-537050E8EC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4C1C1E-CAB5-7BC8-02F9-D88C94F21D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7CF1C2-A128-2B12-7398-B544D996A18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1002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4B665B-F360-9142-6ED4-1114926D26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97338C-7DEA-63BD-F87B-78D01F629E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17993F-90EF-08D7-975D-AF922251FE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5DDFD0-4CC5-258B-9FCB-413885344D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694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E8978B-E1ED-394E-4063-FB49A54AEA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792A2C-DC05-2163-928E-8684D6DB32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A0F8D3-FC4A-0097-3BDD-4DED9D41F4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2DBCD3-7F2E-3080-84BB-E464EF92191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66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23518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D1CDAE-798D-23B2-CD1D-E72B6E45AF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D623B3-D66B-91C6-992B-2FB7CBEE1C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D4CE8F4-281D-B53D-1032-27A1B4D801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1BBFC8-E7BB-46E3-9192-A29BC7C749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0377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6C787B-3BDF-90AA-51B5-C07DB0462A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E43503-9B53-1F48-AA94-EADAB7CE3E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495804-2A98-3CA1-B4C7-6B7E5A166B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5A2140-7269-33CF-A845-7E21B746621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5319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9DF306-4649-FBEC-4A42-FEB03DE6C4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3F59DFC-0523-521E-298F-2FF93A48DD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649088-9CD5-B12A-8E44-7A66B62B07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EB7AE1-9D39-E881-7F24-94A228BD775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118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687452-11AA-A0F4-61C5-2BFA1C795D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C21786-D942-E891-9A49-C7141D9649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6EA480-5D9A-6943-DD2B-ACE561844D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9E8E73-2A4E-AB6F-554B-CD4751A6A2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6652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63F9AF-6DF2-F0A1-2069-AB68D8C06C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BCF875-3B7A-7958-DE5E-81685E9C42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E35D64-8E72-7613-80DB-60AAEE9FA0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92ADB0-6DBB-C0CE-F316-8E66C9CD64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3607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56FD73-6BE6-A796-7B4A-CE67FAA3E6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C7D379-FC6F-BC0C-C967-2C107F346D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FA26EE-DAF0-391D-0093-A98F9DBBB8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85BF89-C19A-3507-1273-EA9F89B903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10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0E45E7-C694-3455-7FDC-A2AE3C0B42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359F63-ACEA-5086-93CD-F39B8ED29B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05D44A-7796-C708-B514-9C6A0CE71A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C9DDFC-2CCF-C15E-BABF-A5E8E2334E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0608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1F0B39-3F3C-1FF7-643C-773AF2A418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939977-DE70-E062-797D-7F438FB455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7FEDCC-E75D-9D48-FC75-4A97770FB2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78E2E2-01E5-CE7E-C22E-95C5434A49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5217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7F0B6-0601-7DFC-C2C9-A949CB6796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DAF311-FCC3-B575-DE57-E2F01EE210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38FE6C-C3C9-6E67-72BC-7F3AAA86C9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5E0FCD-196F-4820-2B38-78F2B1DF88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1088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43A255-A4C6-4432-B089-DC2F206EE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C576D7-08E7-9ADF-57E7-B04443E779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577783-7518-B593-0EDF-0AF01CD388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EE20BA-9B4F-CFB5-A67E-92C17EBA45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4219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58FBF3-C244-7032-F9C6-CBE039962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912E2C-1249-611D-EBA4-F100012411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B4C142-3044-2BE0-0DB4-13AA519A0C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16E2F2-DAC1-DFA7-3C90-CC581EFA6B1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2679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8B8330-6DC2-19D5-64BE-DD5DFF7D24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E70983-D506-607B-B55C-FB46EE5144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62A5116-C91E-92CC-FAAE-7E9939A816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A27EE0-10AC-A86D-C848-7435BF8345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9657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0BEBB0-A3BC-BE72-DAD2-4AC81B6FF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87CA83-A1F3-2D42-C3C7-C7628120F9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9083C11-DDE7-2191-2B0E-62C1D6F95E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1E57CB-EE14-48A7-CD22-85CD446F39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331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6350"/>
            <a:ext cx="2057400" cy="365125"/>
          </a:xfrm>
        </p:spPr>
        <p:txBody>
          <a:bodyPr/>
          <a:lstStyle/>
          <a:p>
            <a:fld id="{C11092F6-B2EE-4DDD-B773-AE68C0825037}" type="datetime1">
              <a:rPr lang="en-US" smtClean="0"/>
              <a:t>1/23/25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5365" y="6395813"/>
            <a:ext cx="302078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0458CAD-E111-F543-8FD5-52089A70F7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178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B122A-7BDF-41ED-9C1B-560403959C91}" type="datetime1">
              <a:rPr lang="en-US" smtClean="0"/>
              <a:t>1/23/25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412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2D23C-6266-4F54-9EEA-0A47946631FB}" type="datetime1">
              <a:rPr lang="en-US" smtClean="0"/>
              <a:t>1/23/25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167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A0A17-C2D6-41F3-8A71-8AC7BF3504CD}" type="datetime1">
              <a:rPr lang="en-US" smtClean="0"/>
              <a:t>1/23/25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079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9668-E14E-4243-A4F7-149B04DAB242}" type="datetime1">
              <a:rPr lang="en-US" smtClean="0"/>
              <a:t>1/23/25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248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174F-08ED-48E7-BB8F-0F13EBAA1799}" type="datetime1">
              <a:rPr lang="en-US" smtClean="0"/>
              <a:t>1/23/25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648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A710B-DFA1-4AA1-AF81-AA2F99F0162F}" type="datetime1">
              <a:rPr lang="en-US" smtClean="0"/>
              <a:t>1/23/25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503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B194A-3922-4A73-8C7C-688864D9F94C}" type="datetime1">
              <a:rPr lang="en-US" smtClean="0"/>
              <a:t>1/23/25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586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34DE0-69FD-458F-8C87-66737D8AB6E1}" type="datetime1">
              <a:rPr lang="en-US" smtClean="0"/>
              <a:t>1/23/25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473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62E4C-97B8-4368-B825-57AB2D158660}" type="datetime1">
              <a:rPr lang="en-US" smtClean="0"/>
              <a:t>1/23/25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408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6FDC-171D-45FB-A801-A1BD17EFEA32}" type="datetime1">
              <a:rPr lang="en-US" smtClean="0"/>
              <a:t>1/23/25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13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A8A31B-462D-4E98-9EB9-9021A76F2EF9}" type="datetime1">
              <a:rPr lang="en-US" smtClean="0"/>
              <a:t>1/23/25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58CAD-E111-F543-8FD5-52089A70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229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1.jpg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8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6404" y="758536"/>
            <a:ext cx="8132523" cy="2841171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tx2"/>
                </a:solidFill>
                <a:latin typeface="Optima" panose="02000503060000020004" pitchFamily="2" charset="0"/>
              </a:rPr>
              <a:t>ECE 696B: Spring 2025</a:t>
            </a:r>
            <a:br>
              <a:rPr lang="en-US" sz="2400" b="1" dirty="0">
                <a:solidFill>
                  <a:schemeClr val="tx2"/>
                </a:solidFill>
                <a:latin typeface="Optima" panose="02000503060000020004" pitchFamily="2" charset="0"/>
              </a:rPr>
            </a:br>
            <a:r>
              <a:rPr lang="en-US" sz="2400" b="1" dirty="0">
                <a:solidFill>
                  <a:schemeClr val="tx2"/>
                </a:solidFill>
                <a:latin typeface="Optima" panose="02000503060000020004" pitchFamily="2" charset="0"/>
              </a:rPr>
              <a:t>Trustworthy Machine Learning</a:t>
            </a:r>
            <a:br>
              <a:rPr lang="en-US" sz="2400" dirty="0">
                <a:latin typeface="Optima" panose="02000503060000020004" pitchFamily="2" charset="0"/>
              </a:rPr>
            </a:br>
            <a:br>
              <a:rPr lang="en-US" sz="2400" dirty="0">
                <a:latin typeface="Optima" panose="02000503060000020004" pitchFamily="2" charset="0"/>
              </a:rPr>
            </a:br>
            <a:br>
              <a:rPr lang="en-US" sz="2400" dirty="0">
                <a:latin typeface="Optima" panose="02000503060000020004" pitchFamily="2" charset="0"/>
              </a:rPr>
            </a:br>
            <a:r>
              <a:rPr lang="en-US" sz="2400" dirty="0">
                <a:latin typeface="Optima" panose="02000503060000020004" pitchFamily="2" charset="0"/>
              </a:rPr>
              <a:t>Lecture 3: </a:t>
            </a:r>
            <a:r>
              <a:rPr lang="en-US" sz="2400" i="1" dirty="0">
                <a:solidFill>
                  <a:schemeClr val="accent2">
                    <a:lumMod val="50000"/>
                  </a:schemeClr>
                </a:solidFill>
                <a:latin typeface="Optima" panose="02000503060000020004" pitchFamily="2" charset="0"/>
              </a:rPr>
              <a:t>Attention &amp; Transformers</a:t>
            </a:r>
            <a:endParaRPr lang="en-US" sz="2400" dirty="0">
              <a:latin typeface="Optima" panose="02000503060000020004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19449" y="4678878"/>
            <a:ext cx="4300352" cy="890648"/>
          </a:xfrm>
        </p:spPr>
        <p:txBody>
          <a:bodyPr>
            <a:normAutofit/>
          </a:bodyPr>
          <a:lstStyle/>
          <a:p>
            <a:r>
              <a:rPr lang="en-US" dirty="0">
                <a:latin typeface="Optima" panose="02000503060000020004" pitchFamily="2" charset="0"/>
              </a:rPr>
              <a:t> Instructor: Dr Ravi Tandon</a:t>
            </a:r>
          </a:p>
          <a:p>
            <a:r>
              <a:rPr lang="en-US" dirty="0">
                <a:latin typeface="Optima" panose="02000503060000020004" pitchFamily="2" charset="0"/>
              </a:rPr>
              <a:t>Department of ECE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9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A1688-16DA-AF2F-2A1F-F6D1A38EF4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24D431-3AE5-2B44-5A9E-5AA76E59A9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A95C67-885D-A73F-8172-95F056829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5365" y="6395813"/>
            <a:ext cx="534760" cy="377596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10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8EC18F7-1CEC-1603-EA74-61B82ED642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Results (1): Improvement in BLEU Scores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EE3800-9AAF-C908-EB8C-D59678350350}"/>
              </a:ext>
            </a:extLst>
          </p:cNvPr>
          <p:cNvSpPr txBox="1"/>
          <p:nvPr/>
        </p:nvSpPr>
        <p:spPr>
          <a:xfrm>
            <a:off x="732745" y="1238547"/>
            <a:ext cx="7712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Optima" panose="02000503060000020004" pitchFamily="2" charset="0"/>
              </a:rPr>
              <a:t>Results reported on the WPT 14 dataset (English-to-French translation)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23BAFF-3678-FD5B-E91F-9E47D78EE3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125" y="1672851"/>
            <a:ext cx="7912492" cy="24749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1E81CF-CD44-7881-24C3-42AD82577CAB}"/>
              </a:ext>
            </a:extLst>
          </p:cNvPr>
          <p:cNvSpPr txBox="1"/>
          <p:nvPr/>
        </p:nvSpPr>
        <p:spPr>
          <a:xfrm>
            <a:off x="465365" y="3800154"/>
            <a:ext cx="8182240" cy="27699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Moses: conventional phrase based translation (considered “high-quality”)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Basic encoder-decoder architectures: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RNNencdec-30 or RNNencdec-50 </a:t>
            </a:r>
            <a:r>
              <a:rPr lang="en-US" sz="1200" dirty="0">
                <a:latin typeface="Optima" panose="02000503060000020004" pitchFamily="2" charset="0"/>
              </a:rPr>
              <a:t>(30/50 denote the length of training sequences)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Proposed “</a:t>
            </a:r>
            <a:r>
              <a:rPr lang="en-US" b="1" dirty="0" err="1">
                <a:latin typeface="Optima" panose="02000503060000020004" pitchFamily="2" charset="0"/>
              </a:rPr>
              <a:t>RNNsearch</a:t>
            </a:r>
            <a:r>
              <a:rPr lang="en-US" dirty="0">
                <a:latin typeface="Optima" panose="02000503060000020004" pitchFamily="2" charset="0"/>
              </a:rPr>
              <a:t>” attention model: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RNNsearch-30 or RNNsearch-50 </a:t>
            </a:r>
            <a:r>
              <a:rPr lang="en-US" sz="1200" dirty="0">
                <a:latin typeface="Optima" panose="02000503060000020004" pitchFamily="2" charset="0"/>
              </a:rPr>
              <a:t>(30/50 denote the length of training sequences)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200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515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47ECD2-C375-0713-0E6F-FC622A7258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5A9DF2-EDB2-29AB-1DBE-BC9D5B9819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0B8323-77B2-4501-D516-D7730B4A3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5365" y="6395813"/>
            <a:ext cx="534760" cy="377596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11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3EE3531-B131-6595-408C-5BCBB74217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Results (2): Impact of Sentence Length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DCDB04-7EF0-4555-3254-26F2A860489C}"/>
              </a:ext>
            </a:extLst>
          </p:cNvPr>
          <p:cNvSpPr txBox="1"/>
          <p:nvPr/>
        </p:nvSpPr>
        <p:spPr>
          <a:xfrm>
            <a:off x="465364" y="3537623"/>
            <a:ext cx="674729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Optima" panose="02000503060000020004" pitchFamily="2" charset="0"/>
            </a:endParaRPr>
          </a:p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Key Takeaways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Enc-Dec architecture performance degrades as length increases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“Attention” (RNNsearch-50) does not degrade with length </a:t>
            </a:r>
          </a:p>
          <a:p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FC637A8-1885-65E0-6184-BD80C5E149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8905" y="1083567"/>
            <a:ext cx="6275159" cy="252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463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C21F5F-B4E1-DCDA-7449-98556EDD0D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B96E31-CBAE-5D7F-C4B5-12899B7944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0F5FF7-F9D8-397A-B463-B325DD844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5365" y="6395813"/>
            <a:ext cx="534760" cy="377596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12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0C59115-9571-6920-3B0A-32218B3146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Results (3): Visualizing “Annotations”/Attention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46CDAE-FE9A-CBAA-27E0-D83695A8C514}"/>
              </a:ext>
            </a:extLst>
          </p:cNvPr>
          <p:cNvSpPr txBox="1"/>
          <p:nvPr/>
        </p:nvSpPr>
        <p:spPr>
          <a:xfrm>
            <a:off x="465365" y="4075221"/>
            <a:ext cx="81268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Optima" panose="02000503060000020004" pitchFamily="2" charset="0"/>
            </a:endParaRPr>
          </a:p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Key Takeaways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Generally observe alignment across English &amp; French words (monotonic)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Non-monotonic trends as well (off diagonal entries)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E.g.: adjectives &amp; nouns could be ordered differently across languages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For instance [European economic area] </a:t>
            </a:r>
            <a:r>
              <a:rPr lang="en-US" dirty="0">
                <a:latin typeface="Optima" panose="02000503060000020004" pitchFamily="2" charset="0"/>
                <a:sym typeface="Wingdings" pitchFamily="2" charset="2"/>
              </a:rPr>
              <a:t> [zone economique </a:t>
            </a:r>
            <a:r>
              <a:rPr lang="en-US" dirty="0" err="1">
                <a:latin typeface="Optima" panose="02000503060000020004" pitchFamily="2" charset="0"/>
                <a:sym typeface="Wingdings" pitchFamily="2" charset="2"/>
              </a:rPr>
              <a:t>europeen</a:t>
            </a:r>
            <a:r>
              <a:rPr lang="en-US" dirty="0">
                <a:latin typeface="Optima" panose="02000503060000020004" pitchFamily="2" charset="0"/>
                <a:sym typeface="Wingdings" pitchFamily="2" charset="2"/>
              </a:rPr>
              <a:t>]</a:t>
            </a: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A34C36-6026-31B9-4D85-3B16229229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6051" y="889348"/>
            <a:ext cx="3770018" cy="373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8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66E776-FAB8-4D33-A84C-92F06B2205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AED8F0E-73D8-AFB9-1E86-90ACF12F68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01FB1D-B252-51E5-2F1A-DCBB10D5A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2987" y="6520435"/>
            <a:ext cx="520287" cy="249245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13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5C4CD77-30F0-EE06-DA0C-617255FFD8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Paper # 2: “Attention is all you need”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EF121D7-D5A0-FC0A-5612-819EF755A482}"/>
              </a:ext>
            </a:extLst>
          </p:cNvPr>
          <p:cNvSpPr/>
          <p:nvPr/>
        </p:nvSpPr>
        <p:spPr>
          <a:xfrm>
            <a:off x="1745673" y="1922741"/>
            <a:ext cx="5437223" cy="257134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F079C3-86E7-CB29-88B7-C7A00E8695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8830" y="1932705"/>
            <a:ext cx="4647314" cy="247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624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A263CA-59C8-61D5-27E6-38F88E8959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12F2D1-93B7-63AE-E442-A3FC86706A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C46856-BE72-7D7A-9FF6-8B14BB01E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2987" y="6520435"/>
            <a:ext cx="520287" cy="249245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14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7029918-077B-9E91-3D93-E3E616F91E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Motivation behind </a:t>
            </a:r>
            <a:r>
              <a:rPr lang="en-US" sz="3200" i="1" dirty="0">
                <a:solidFill>
                  <a:srgbClr val="C00000"/>
                </a:solidFill>
                <a:latin typeface="Optima" panose="02000503060000020004" pitchFamily="2" charset="0"/>
                <a:ea typeface="Georgia" charset="0"/>
                <a:cs typeface="Georgia" charset="0"/>
              </a:rPr>
              <a:t>Transformers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20E723-ED57-15C3-BE94-72CEA4E8A885}"/>
              </a:ext>
            </a:extLst>
          </p:cNvPr>
          <p:cNvSpPr txBox="1"/>
          <p:nvPr/>
        </p:nvSpPr>
        <p:spPr>
          <a:xfrm>
            <a:off x="508560" y="889348"/>
            <a:ext cx="812687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All papers until this point used Attention with a Recurrent Architecture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Even though context information from input was used adaptively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Relied on RNN architectures (sequential philosophy)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Optima" panose="02000503060000020004" pitchFamily="2" charset="0"/>
              </a:rPr>
              <a:t>Proposal of this paper: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Introduced </a:t>
            </a:r>
            <a:r>
              <a:rPr lang="en-US" b="1" dirty="0">
                <a:solidFill>
                  <a:srgbClr val="C00000"/>
                </a:solidFill>
                <a:latin typeface="Optima" panose="02000503060000020004" pitchFamily="2" charset="0"/>
              </a:rPr>
              <a:t>Transformers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Give up on recurrence, entirely rely on attention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Attention should be able to learn global dependencies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Positional Encodings (to account for lack of recurrence)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Significantly more Parallelizable than recurrent architectures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6242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611083-38AB-8BB5-6D56-F8AD0669E7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3DF9931-2F5F-037E-6E7D-EDCB4C56B1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C49E9E-108A-4FF1-4E64-E36266FEF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2987" y="6520435"/>
            <a:ext cx="520287" cy="249245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15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CF599DC-8197-F099-F00D-2BB3429C38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Self-Attention—Key Building Block (1)</a:t>
            </a:r>
            <a:endParaRPr lang="en-US" sz="3200" i="1" dirty="0">
              <a:solidFill>
                <a:srgbClr val="C00000"/>
              </a:solidFill>
              <a:latin typeface="Optima" panose="02000503060000020004" pitchFamily="2" charset="0"/>
              <a:ea typeface="Georgia" charset="0"/>
              <a:cs typeface="Georgia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89B66-B6AB-14B9-E864-3F573A56218A}"/>
              </a:ext>
            </a:extLst>
          </p:cNvPr>
          <p:cNvSpPr txBox="1"/>
          <p:nvPr/>
        </p:nvSpPr>
        <p:spPr>
          <a:xfrm>
            <a:off x="508560" y="889348"/>
            <a:ext cx="812687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Goal: given a sequence of token embeddings (x(1), x(2),…, x(N)), produce a new set of embeddings (x’(1), x’(2),…,x’(N)).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Both input and output embeddings d-dimensional, i.e. x(</a:t>
            </a:r>
            <a:r>
              <a:rPr lang="en-US" dirty="0" err="1">
                <a:latin typeface="Optima" panose="02000503060000020004" pitchFamily="2" charset="0"/>
              </a:rPr>
              <a:t>i</a:t>
            </a:r>
            <a:r>
              <a:rPr lang="en-US" dirty="0">
                <a:latin typeface="Optima" panose="02000503060000020004" pitchFamily="2" charset="0"/>
              </a:rPr>
              <a:t>) is a 1xd vector.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Optima" panose="02000503060000020004" pitchFamily="2" charset="0"/>
              </a:rPr>
              <a:t>Self Attention block has three weight matrices: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  <a:latin typeface="Optima" panose="02000503060000020004" pitchFamily="2" charset="0"/>
              </a:rPr>
              <a:t>Query weight matrix:</a:t>
            </a:r>
            <a:r>
              <a:rPr lang="en-US" dirty="0">
                <a:latin typeface="Optima" panose="02000503060000020004" pitchFamily="2" charset="0"/>
              </a:rPr>
              <a:t> </a:t>
            </a:r>
            <a:r>
              <a:rPr lang="en-US" dirty="0" err="1">
                <a:latin typeface="Optima" panose="02000503060000020004" pitchFamily="2" charset="0"/>
              </a:rPr>
              <a:t>Wq</a:t>
            </a:r>
            <a:r>
              <a:rPr lang="en-US" dirty="0">
                <a:latin typeface="Optima" panose="02000503060000020004" pitchFamily="2" charset="0"/>
              </a:rPr>
              <a:t> (size = </a:t>
            </a:r>
            <a:r>
              <a:rPr lang="en-US" dirty="0" err="1">
                <a:latin typeface="Optima" panose="02000503060000020004" pitchFamily="2" charset="0"/>
              </a:rPr>
              <a:t>Nxd</a:t>
            </a:r>
            <a:r>
              <a:rPr lang="en-US" dirty="0">
                <a:latin typeface="Optima" panose="02000503060000020004" pitchFamily="2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Key weight matrix:</a:t>
            </a:r>
            <a:r>
              <a:rPr lang="en-US" dirty="0">
                <a:latin typeface="Optima" panose="02000503060000020004" pitchFamily="2" charset="0"/>
              </a:rPr>
              <a:t> </a:t>
            </a:r>
            <a:r>
              <a:rPr lang="en-US" dirty="0" err="1">
                <a:latin typeface="Optima" panose="02000503060000020004" pitchFamily="2" charset="0"/>
              </a:rPr>
              <a:t>Wq</a:t>
            </a:r>
            <a:r>
              <a:rPr lang="en-US" dirty="0">
                <a:latin typeface="Optima" panose="02000503060000020004" pitchFamily="2" charset="0"/>
              </a:rPr>
              <a:t> (size = </a:t>
            </a:r>
            <a:r>
              <a:rPr lang="en-US" dirty="0" err="1">
                <a:latin typeface="Optima" panose="02000503060000020004" pitchFamily="2" charset="0"/>
              </a:rPr>
              <a:t>Nxd</a:t>
            </a:r>
            <a:r>
              <a:rPr lang="en-US" dirty="0">
                <a:latin typeface="Optima" panose="02000503060000020004" pitchFamily="2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Optima" panose="02000503060000020004" pitchFamily="2" charset="0"/>
              </a:rPr>
              <a:t>Value weight matrix:</a:t>
            </a:r>
            <a:r>
              <a:rPr lang="en-US" dirty="0">
                <a:latin typeface="Optima" panose="02000503060000020004" pitchFamily="2" charset="0"/>
              </a:rPr>
              <a:t> Wv (size = </a:t>
            </a:r>
            <a:r>
              <a:rPr lang="en-US" dirty="0" err="1">
                <a:latin typeface="Optima" panose="02000503060000020004" pitchFamily="2" charset="0"/>
              </a:rPr>
              <a:t>Nxd</a:t>
            </a:r>
            <a:r>
              <a:rPr lang="en-US" dirty="0">
                <a:latin typeface="Optima" panose="02000503060000020004" pitchFamily="2" charset="0"/>
              </a:rPr>
              <a:t>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7030A0"/>
              </a:solidFill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Optima" panose="02000503060000020004" pitchFamily="2" charset="0"/>
              </a:rPr>
              <a:t>Step 1:</a:t>
            </a:r>
            <a:r>
              <a:rPr lang="en-US" dirty="0">
                <a:latin typeface="Optima" panose="02000503060000020004" pitchFamily="2" charset="0"/>
              </a:rPr>
              <a:t> Let us start with the </a:t>
            </a:r>
            <a:r>
              <a:rPr lang="en-US" dirty="0" err="1">
                <a:latin typeface="Optima" panose="02000503060000020004" pitchFamily="2" charset="0"/>
              </a:rPr>
              <a:t>i-th</a:t>
            </a:r>
            <a:r>
              <a:rPr lang="en-US" dirty="0">
                <a:latin typeface="Optima" panose="02000503060000020004" pitchFamily="2" charset="0"/>
              </a:rPr>
              <a:t> token embedding x(</a:t>
            </a:r>
            <a:r>
              <a:rPr lang="en-US" dirty="0" err="1">
                <a:latin typeface="Optima" panose="02000503060000020004" pitchFamily="2" charset="0"/>
              </a:rPr>
              <a:t>i</a:t>
            </a:r>
            <a:r>
              <a:rPr lang="en-US" dirty="0">
                <a:latin typeface="Optima" panose="02000503060000020004" pitchFamily="2" charset="0"/>
              </a:rPr>
              <a:t>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First compute value vector = v(</a:t>
            </a:r>
            <a:r>
              <a:rPr lang="en-US" dirty="0" err="1">
                <a:latin typeface="Optima" panose="02000503060000020004" pitchFamily="2" charset="0"/>
              </a:rPr>
              <a:t>i</a:t>
            </a:r>
            <a:r>
              <a:rPr lang="en-US" dirty="0">
                <a:latin typeface="Optima" panose="02000503060000020004" pitchFamily="2" charset="0"/>
              </a:rPr>
              <a:t>) = x(</a:t>
            </a:r>
            <a:r>
              <a:rPr lang="en-US" dirty="0" err="1">
                <a:latin typeface="Optima" panose="02000503060000020004" pitchFamily="2" charset="0"/>
              </a:rPr>
              <a:t>i</a:t>
            </a:r>
            <a:r>
              <a:rPr lang="en-US" dirty="0">
                <a:latin typeface="Optima" panose="02000503060000020004" pitchFamily="2" charset="0"/>
              </a:rPr>
              <a:t>)Wv for the </a:t>
            </a:r>
            <a:r>
              <a:rPr lang="en-US" dirty="0" err="1">
                <a:latin typeface="Optima" panose="02000503060000020004" pitchFamily="2" charset="0"/>
              </a:rPr>
              <a:t>i-th</a:t>
            </a:r>
            <a:r>
              <a:rPr lang="en-US" dirty="0">
                <a:latin typeface="Optima" panose="02000503060000020004" pitchFamily="2" charset="0"/>
              </a:rPr>
              <a:t> token (d-dimensional)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Think of this as a new ”intermediate” embedding we have obtained from the original embedding x(</a:t>
            </a:r>
            <a:r>
              <a:rPr lang="en-US" dirty="0" err="1">
                <a:latin typeface="Optima" panose="02000503060000020004" pitchFamily="2" charset="0"/>
              </a:rPr>
              <a:t>i</a:t>
            </a:r>
            <a:r>
              <a:rPr lang="en-US" dirty="0">
                <a:latin typeface="Optima" panose="02000503060000020004" pitchFamily="2" charset="0"/>
              </a:rPr>
              <a:t>).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One can then ”stack” all the N value vectors in a matrix = V (</a:t>
            </a:r>
            <a:r>
              <a:rPr lang="en-US" dirty="0" err="1">
                <a:latin typeface="Optima" panose="02000503060000020004" pitchFamily="2" charset="0"/>
              </a:rPr>
              <a:t>Nxd</a:t>
            </a:r>
            <a:r>
              <a:rPr lang="en-US" dirty="0">
                <a:latin typeface="Optima" panose="02000503060000020004" pitchFamily="2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This is called as the </a:t>
            </a:r>
            <a:r>
              <a:rPr lang="en-US" b="1" dirty="0">
                <a:solidFill>
                  <a:srgbClr val="7030A0"/>
                </a:solidFill>
                <a:latin typeface="Optima" panose="02000503060000020004" pitchFamily="2" charset="0"/>
              </a:rPr>
              <a:t>Value Matrix = V = X . Wv</a:t>
            </a:r>
            <a:endParaRPr lang="en-US" dirty="0">
              <a:latin typeface="Optima" panose="0200050306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4112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E9E166-9C87-46FB-3F38-35C125AC28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8085B87-08B9-6AA1-B835-0309C4AF04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E57638-479E-8E35-CF0E-CE5EE72AD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2987" y="6520435"/>
            <a:ext cx="520287" cy="249245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16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32AFBDB-8428-F54C-AB11-EFFCE5FAF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Self-Attention—Key Building Block (2)</a:t>
            </a:r>
            <a:endParaRPr lang="en-US" sz="3200" i="1" dirty="0">
              <a:solidFill>
                <a:srgbClr val="C00000"/>
              </a:solidFill>
              <a:latin typeface="Optima" panose="02000503060000020004" pitchFamily="2" charset="0"/>
              <a:ea typeface="Georgia" charset="0"/>
              <a:cs typeface="Georgia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B18D5E-93E4-55EF-0887-72EEF026DE86}"/>
              </a:ext>
            </a:extLst>
          </p:cNvPr>
          <p:cNvSpPr txBox="1"/>
          <p:nvPr/>
        </p:nvSpPr>
        <p:spPr>
          <a:xfrm>
            <a:off x="508560" y="889348"/>
            <a:ext cx="8126879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dirty="0">
              <a:latin typeface="Optima" panose="02000503060000020004" pitchFamily="2" charset="0"/>
            </a:endParaRPr>
          </a:p>
          <a:p>
            <a:r>
              <a:rPr lang="en-US" b="1" dirty="0">
                <a:latin typeface="Optima" panose="02000503060000020004" pitchFamily="2" charset="0"/>
              </a:rPr>
              <a:t>Self Attention block has three weight matrices: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  <a:latin typeface="Optima" panose="02000503060000020004" pitchFamily="2" charset="0"/>
              </a:rPr>
              <a:t>Query weight matrix:</a:t>
            </a:r>
            <a:r>
              <a:rPr lang="en-US" dirty="0">
                <a:latin typeface="Optima" panose="02000503060000020004" pitchFamily="2" charset="0"/>
              </a:rPr>
              <a:t> </a:t>
            </a:r>
            <a:r>
              <a:rPr lang="en-US" dirty="0" err="1">
                <a:latin typeface="Optima" panose="02000503060000020004" pitchFamily="2" charset="0"/>
              </a:rPr>
              <a:t>Wq</a:t>
            </a:r>
            <a:r>
              <a:rPr lang="en-US" dirty="0">
                <a:latin typeface="Optima" panose="02000503060000020004" pitchFamily="2" charset="0"/>
              </a:rPr>
              <a:t> (size = </a:t>
            </a:r>
            <a:r>
              <a:rPr lang="en-US" dirty="0" err="1">
                <a:latin typeface="Optima" panose="02000503060000020004" pitchFamily="2" charset="0"/>
              </a:rPr>
              <a:t>Nxd</a:t>
            </a:r>
            <a:r>
              <a:rPr lang="en-US" dirty="0">
                <a:latin typeface="Optima" panose="02000503060000020004" pitchFamily="2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Key weight matrix:</a:t>
            </a:r>
            <a:r>
              <a:rPr lang="en-US" dirty="0">
                <a:latin typeface="Optima" panose="02000503060000020004" pitchFamily="2" charset="0"/>
              </a:rPr>
              <a:t> </a:t>
            </a:r>
            <a:r>
              <a:rPr lang="en-US" dirty="0" err="1">
                <a:latin typeface="Optima" panose="02000503060000020004" pitchFamily="2" charset="0"/>
              </a:rPr>
              <a:t>Wq</a:t>
            </a:r>
            <a:r>
              <a:rPr lang="en-US" dirty="0">
                <a:latin typeface="Optima" panose="02000503060000020004" pitchFamily="2" charset="0"/>
              </a:rPr>
              <a:t> (size = </a:t>
            </a:r>
            <a:r>
              <a:rPr lang="en-US" dirty="0" err="1">
                <a:latin typeface="Optima" panose="02000503060000020004" pitchFamily="2" charset="0"/>
              </a:rPr>
              <a:t>Nxd</a:t>
            </a:r>
            <a:r>
              <a:rPr lang="en-US" dirty="0">
                <a:latin typeface="Optima" panose="02000503060000020004" pitchFamily="2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Optima" panose="02000503060000020004" pitchFamily="2" charset="0"/>
              </a:rPr>
              <a:t>Value weight matrix:</a:t>
            </a:r>
            <a:r>
              <a:rPr lang="en-US" dirty="0">
                <a:latin typeface="Optima" panose="02000503060000020004" pitchFamily="2" charset="0"/>
              </a:rPr>
              <a:t> Wv (size = </a:t>
            </a:r>
            <a:r>
              <a:rPr lang="en-US" dirty="0" err="1">
                <a:latin typeface="Optima" panose="02000503060000020004" pitchFamily="2" charset="0"/>
              </a:rPr>
              <a:t>Nxd</a:t>
            </a:r>
            <a:r>
              <a:rPr lang="en-US" dirty="0">
                <a:latin typeface="Optima" panose="02000503060000020004" pitchFamily="2" charset="0"/>
              </a:rPr>
              <a:t>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7030A0"/>
              </a:solidFill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  <a:latin typeface="Optima" panose="02000503060000020004" pitchFamily="2" charset="0"/>
              </a:rPr>
              <a:t>Step 2:</a:t>
            </a:r>
            <a:r>
              <a:rPr lang="en-US" dirty="0">
                <a:latin typeface="Optima" panose="02000503060000020004" pitchFamily="2" charset="0"/>
              </a:rPr>
              <a:t> Let us take the </a:t>
            </a:r>
            <a:r>
              <a:rPr lang="en-US" dirty="0" err="1">
                <a:latin typeface="Optima" panose="02000503060000020004" pitchFamily="2" charset="0"/>
              </a:rPr>
              <a:t>i-th</a:t>
            </a:r>
            <a:r>
              <a:rPr lang="en-US" dirty="0">
                <a:latin typeface="Optima" panose="02000503060000020004" pitchFamily="2" charset="0"/>
              </a:rPr>
              <a:t> token embedding x(</a:t>
            </a:r>
            <a:r>
              <a:rPr lang="en-US" dirty="0" err="1">
                <a:latin typeface="Optima" panose="02000503060000020004" pitchFamily="2" charset="0"/>
              </a:rPr>
              <a:t>i</a:t>
            </a:r>
            <a:r>
              <a:rPr lang="en-US" dirty="0">
                <a:latin typeface="Optima" panose="02000503060000020004" pitchFamily="2" charset="0"/>
              </a:rPr>
              <a:t>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Each token now creates a query vector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q(</a:t>
            </a:r>
            <a:r>
              <a:rPr lang="en-US" dirty="0" err="1">
                <a:latin typeface="Optima" panose="02000503060000020004" pitchFamily="2" charset="0"/>
              </a:rPr>
              <a:t>i</a:t>
            </a:r>
            <a:r>
              <a:rPr lang="en-US" dirty="0">
                <a:latin typeface="Optima" panose="02000503060000020004" pitchFamily="2" charset="0"/>
              </a:rPr>
              <a:t>) = x(</a:t>
            </a:r>
            <a:r>
              <a:rPr lang="en-US" dirty="0" err="1">
                <a:latin typeface="Optima" panose="02000503060000020004" pitchFamily="2" charset="0"/>
              </a:rPr>
              <a:t>i</a:t>
            </a:r>
            <a:r>
              <a:rPr lang="en-US" dirty="0">
                <a:latin typeface="Optima" panose="02000503060000020004" pitchFamily="2" charset="0"/>
              </a:rPr>
              <a:t>)</a:t>
            </a:r>
            <a:r>
              <a:rPr lang="en-US" dirty="0" err="1">
                <a:latin typeface="Optima" panose="02000503060000020004" pitchFamily="2" charset="0"/>
              </a:rPr>
              <a:t>Wq</a:t>
            </a:r>
            <a:r>
              <a:rPr lang="en-US" dirty="0">
                <a:latin typeface="Optima" panose="02000503060000020004" pitchFamily="2" charset="0"/>
              </a:rPr>
              <a:t> (d-dimensional)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We can stack all the N query vectors in a Query matrix = Q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Think of “query” as each token’s question..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We now have the </a:t>
            </a:r>
            <a:r>
              <a:rPr lang="en-US" b="1" dirty="0">
                <a:solidFill>
                  <a:srgbClr val="C00000"/>
                </a:solidFill>
                <a:latin typeface="Optima" panose="02000503060000020004" pitchFamily="2" charset="0"/>
              </a:rPr>
              <a:t>Query Matrix = Q = X </a:t>
            </a:r>
            <a:r>
              <a:rPr lang="en-US" b="1" dirty="0" err="1">
                <a:solidFill>
                  <a:srgbClr val="C00000"/>
                </a:solidFill>
                <a:latin typeface="Optima" panose="02000503060000020004" pitchFamily="2" charset="0"/>
              </a:rPr>
              <a:t>Wq</a:t>
            </a:r>
            <a:endParaRPr lang="en-US" b="1" dirty="0">
              <a:solidFill>
                <a:srgbClr val="C00000"/>
              </a:solidFill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Step 3: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dirty="0">
                <a:latin typeface="Optima" panose="02000503060000020004" pitchFamily="2" charset="0"/>
              </a:rPr>
              <a:t>Let us take the </a:t>
            </a:r>
            <a:r>
              <a:rPr lang="en-US" dirty="0" err="1">
                <a:latin typeface="Optima" panose="02000503060000020004" pitchFamily="2" charset="0"/>
              </a:rPr>
              <a:t>i-th</a:t>
            </a:r>
            <a:r>
              <a:rPr lang="en-US" dirty="0">
                <a:latin typeface="Optima" panose="02000503060000020004" pitchFamily="2" charset="0"/>
              </a:rPr>
              <a:t> token embedding x(</a:t>
            </a:r>
            <a:r>
              <a:rPr lang="en-US" dirty="0" err="1">
                <a:latin typeface="Optima" panose="02000503060000020004" pitchFamily="2" charset="0"/>
              </a:rPr>
              <a:t>i</a:t>
            </a:r>
            <a:r>
              <a:rPr lang="en-US" dirty="0">
                <a:latin typeface="Optima" panose="02000503060000020004" pitchFamily="2" charset="0"/>
              </a:rPr>
              <a:t>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Each token now creates a key  vector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k(</a:t>
            </a:r>
            <a:r>
              <a:rPr lang="en-US" dirty="0" err="1">
                <a:latin typeface="Optima" panose="02000503060000020004" pitchFamily="2" charset="0"/>
              </a:rPr>
              <a:t>i</a:t>
            </a:r>
            <a:r>
              <a:rPr lang="en-US" dirty="0">
                <a:latin typeface="Optima" panose="02000503060000020004" pitchFamily="2" charset="0"/>
              </a:rPr>
              <a:t>) = x(</a:t>
            </a:r>
            <a:r>
              <a:rPr lang="en-US" dirty="0" err="1">
                <a:latin typeface="Optima" panose="02000503060000020004" pitchFamily="2" charset="0"/>
              </a:rPr>
              <a:t>i</a:t>
            </a:r>
            <a:r>
              <a:rPr lang="en-US" dirty="0">
                <a:latin typeface="Optima" panose="02000503060000020004" pitchFamily="2" charset="0"/>
              </a:rPr>
              <a:t>)</a:t>
            </a:r>
            <a:r>
              <a:rPr lang="en-US" dirty="0" err="1">
                <a:latin typeface="Optima" panose="02000503060000020004" pitchFamily="2" charset="0"/>
              </a:rPr>
              <a:t>Wk</a:t>
            </a:r>
            <a:r>
              <a:rPr lang="en-US" dirty="0">
                <a:latin typeface="Optima" panose="02000503060000020004" pitchFamily="2" charset="0"/>
              </a:rPr>
              <a:t> (d-dimensional)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We can stack all the N key vectors in a Key matrix = K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Think of “key” as each token’s response..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We now have the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Key Matrix = K = X </a:t>
            </a:r>
            <a:r>
              <a:rPr lang="en-US" b="1" dirty="0" err="1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Wk</a:t>
            </a:r>
            <a:endParaRPr lang="en-US" b="1" dirty="0">
              <a:solidFill>
                <a:schemeClr val="accent6">
                  <a:lumMod val="50000"/>
                </a:schemeClr>
              </a:solidFill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8636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CDF34-31E8-7BB6-708D-0DE679B49D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C33F3A-F1A4-89E8-6778-A62D681A1D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3EBD02-FA78-EAA9-270C-89C2610C7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2987" y="6520435"/>
            <a:ext cx="520287" cy="249245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17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67DD62D-97E0-0815-D34F-00CDE056E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Self-Attention—Key Building Block (3)</a:t>
            </a:r>
            <a:endParaRPr lang="en-US" sz="3200" i="1" dirty="0">
              <a:solidFill>
                <a:srgbClr val="C00000"/>
              </a:solidFill>
              <a:latin typeface="Optima" panose="02000503060000020004" pitchFamily="2" charset="0"/>
              <a:ea typeface="Georgia" charset="0"/>
              <a:cs typeface="Georgia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530793-1002-1E9A-3A6D-212E948CCAD9}"/>
              </a:ext>
            </a:extLst>
          </p:cNvPr>
          <p:cNvSpPr txBox="1"/>
          <p:nvPr/>
        </p:nvSpPr>
        <p:spPr>
          <a:xfrm>
            <a:off x="508560" y="889348"/>
            <a:ext cx="8126879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dirty="0">
              <a:latin typeface="Optima" panose="02000503060000020004" pitchFamily="2" charset="0"/>
            </a:endParaRPr>
          </a:p>
          <a:p>
            <a:r>
              <a:rPr lang="en-US" b="1" dirty="0">
                <a:latin typeface="Optima" panose="02000503060000020004" pitchFamily="2" charset="0"/>
              </a:rPr>
              <a:t>Self Attention block has three weight matrices: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  <a:latin typeface="Optima" panose="02000503060000020004" pitchFamily="2" charset="0"/>
              </a:rPr>
              <a:t>Query weight matrix:</a:t>
            </a:r>
            <a:r>
              <a:rPr lang="en-US" dirty="0">
                <a:latin typeface="Optima" panose="02000503060000020004" pitchFamily="2" charset="0"/>
              </a:rPr>
              <a:t> </a:t>
            </a:r>
            <a:r>
              <a:rPr lang="en-US" dirty="0" err="1">
                <a:latin typeface="Optima" panose="02000503060000020004" pitchFamily="2" charset="0"/>
              </a:rPr>
              <a:t>Wq</a:t>
            </a:r>
            <a:r>
              <a:rPr lang="en-US" dirty="0">
                <a:latin typeface="Optima" panose="02000503060000020004" pitchFamily="2" charset="0"/>
              </a:rPr>
              <a:t> (size = </a:t>
            </a:r>
            <a:r>
              <a:rPr lang="en-US" dirty="0" err="1">
                <a:latin typeface="Optima" panose="02000503060000020004" pitchFamily="2" charset="0"/>
              </a:rPr>
              <a:t>Nxd</a:t>
            </a:r>
            <a:r>
              <a:rPr lang="en-US" dirty="0">
                <a:latin typeface="Optima" panose="02000503060000020004" pitchFamily="2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Key weight matrix:</a:t>
            </a:r>
            <a:r>
              <a:rPr lang="en-US" dirty="0">
                <a:latin typeface="Optima" panose="02000503060000020004" pitchFamily="2" charset="0"/>
              </a:rPr>
              <a:t> </a:t>
            </a:r>
            <a:r>
              <a:rPr lang="en-US" dirty="0" err="1">
                <a:latin typeface="Optima" panose="02000503060000020004" pitchFamily="2" charset="0"/>
              </a:rPr>
              <a:t>Wq</a:t>
            </a:r>
            <a:r>
              <a:rPr lang="en-US" dirty="0">
                <a:latin typeface="Optima" panose="02000503060000020004" pitchFamily="2" charset="0"/>
              </a:rPr>
              <a:t> (size = </a:t>
            </a:r>
            <a:r>
              <a:rPr lang="en-US" dirty="0" err="1">
                <a:latin typeface="Optima" panose="02000503060000020004" pitchFamily="2" charset="0"/>
              </a:rPr>
              <a:t>Nxd</a:t>
            </a:r>
            <a:r>
              <a:rPr lang="en-US" dirty="0">
                <a:latin typeface="Optima" panose="02000503060000020004" pitchFamily="2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Optima" panose="02000503060000020004" pitchFamily="2" charset="0"/>
              </a:rPr>
              <a:t>Value weight matrix:</a:t>
            </a:r>
            <a:r>
              <a:rPr lang="en-US" dirty="0">
                <a:latin typeface="Optima" panose="02000503060000020004" pitchFamily="2" charset="0"/>
              </a:rPr>
              <a:t> Wv (size = </a:t>
            </a:r>
            <a:r>
              <a:rPr lang="en-US" dirty="0" err="1">
                <a:latin typeface="Optima" panose="02000503060000020004" pitchFamily="2" charset="0"/>
              </a:rPr>
              <a:t>Nxd</a:t>
            </a:r>
            <a:r>
              <a:rPr lang="en-US" dirty="0">
                <a:latin typeface="Optima" panose="02000503060000020004" pitchFamily="2" charset="0"/>
              </a:rPr>
              <a:t>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7030A0"/>
              </a:solidFill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Optima" panose="02000503060000020004" pitchFamily="2" charset="0"/>
              </a:rPr>
              <a:t>Step 4: Dot-Product Attention: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We would like to see the “similarity” between </a:t>
            </a:r>
            <a:r>
              <a:rPr lang="en-US" dirty="0" err="1">
                <a:latin typeface="Optima" panose="02000503060000020004" pitchFamily="2" charset="0"/>
              </a:rPr>
              <a:t>i-th</a:t>
            </a:r>
            <a:r>
              <a:rPr lang="en-US" dirty="0">
                <a:latin typeface="Optima" panose="02000503060000020004" pitchFamily="2" charset="0"/>
              </a:rPr>
              <a:t> query and j-</a:t>
            </a:r>
            <a:r>
              <a:rPr lang="en-US" dirty="0" err="1">
                <a:latin typeface="Optima" panose="02000503060000020004" pitchFamily="2" charset="0"/>
              </a:rPr>
              <a:t>th</a:t>
            </a:r>
            <a:r>
              <a:rPr lang="en-US" dirty="0">
                <a:latin typeface="Optima" panose="02000503060000020004" pitchFamily="2" charset="0"/>
              </a:rPr>
              <a:t> key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How similar is the question raised by the </a:t>
            </a:r>
            <a:r>
              <a:rPr lang="en-US" dirty="0" err="1">
                <a:latin typeface="Optima" panose="02000503060000020004" pitchFamily="2" charset="0"/>
              </a:rPr>
              <a:t>i-th</a:t>
            </a:r>
            <a:r>
              <a:rPr lang="en-US" dirty="0">
                <a:latin typeface="Optima" panose="02000503060000020004" pitchFamily="2" charset="0"/>
              </a:rPr>
              <a:t> token’s query to the response (key) provided by the j-</a:t>
            </a:r>
            <a:r>
              <a:rPr lang="en-US" dirty="0" err="1">
                <a:latin typeface="Optima" panose="02000503060000020004" pitchFamily="2" charset="0"/>
              </a:rPr>
              <a:t>th</a:t>
            </a:r>
            <a:r>
              <a:rPr lang="en-US" dirty="0">
                <a:latin typeface="Optima" panose="02000503060000020004" pitchFamily="2" charset="0"/>
              </a:rPr>
              <a:t> token.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Similarity(</a:t>
            </a:r>
            <a:r>
              <a:rPr lang="en-US" dirty="0" err="1">
                <a:latin typeface="Optima" panose="02000503060000020004" pitchFamily="2" charset="0"/>
              </a:rPr>
              <a:t>i</a:t>
            </a:r>
            <a:r>
              <a:rPr lang="en-US" dirty="0">
                <a:latin typeface="Optima" panose="02000503060000020004" pitchFamily="2" charset="0"/>
              </a:rPr>
              <a:t>, j) = s(</a:t>
            </a:r>
            <a:r>
              <a:rPr lang="en-US" dirty="0" err="1">
                <a:latin typeface="Optima" panose="02000503060000020004" pitchFamily="2" charset="0"/>
              </a:rPr>
              <a:t>i,j</a:t>
            </a:r>
            <a:r>
              <a:rPr lang="en-US" dirty="0">
                <a:latin typeface="Optima" panose="02000503060000020004" pitchFamily="2" charset="0"/>
              </a:rPr>
              <a:t>) = q(</a:t>
            </a:r>
            <a:r>
              <a:rPr lang="en-US" dirty="0" err="1">
                <a:latin typeface="Optima" panose="02000503060000020004" pitchFamily="2" charset="0"/>
              </a:rPr>
              <a:t>i</a:t>
            </a:r>
            <a:r>
              <a:rPr lang="en-US" dirty="0">
                <a:latin typeface="Optima" panose="02000503060000020004" pitchFamily="2" charset="0"/>
              </a:rPr>
              <a:t>)</a:t>
            </a:r>
            <a:r>
              <a:rPr lang="en-US" baseline="30000" dirty="0">
                <a:latin typeface="Optima" panose="02000503060000020004" pitchFamily="2" charset="0"/>
              </a:rPr>
              <a:t>T</a:t>
            </a:r>
            <a:r>
              <a:rPr lang="en-US" dirty="0">
                <a:latin typeface="Optima" panose="02000503060000020004" pitchFamily="2" charset="0"/>
              </a:rPr>
              <a:t> k(j)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s(</a:t>
            </a:r>
            <a:r>
              <a:rPr lang="en-US" dirty="0" err="1">
                <a:latin typeface="Optima" panose="02000503060000020004" pitchFamily="2" charset="0"/>
              </a:rPr>
              <a:t>i,j</a:t>
            </a:r>
            <a:r>
              <a:rPr lang="en-US" dirty="0">
                <a:latin typeface="Optima" panose="02000503060000020004" pitchFamily="2" charset="0"/>
              </a:rPr>
              <a:t>) represents how much does </a:t>
            </a:r>
            <a:r>
              <a:rPr lang="en-US" dirty="0" err="1">
                <a:latin typeface="Optima" panose="02000503060000020004" pitchFamily="2" charset="0"/>
              </a:rPr>
              <a:t>i-th</a:t>
            </a:r>
            <a:r>
              <a:rPr lang="en-US" dirty="0">
                <a:latin typeface="Optima" panose="02000503060000020004" pitchFamily="2" charset="0"/>
              </a:rPr>
              <a:t> token “attend” to j-</a:t>
            </a:r>
            <a:r>
              <a:rPr lang="en-US" dirty="0" err="1">
                <a:latin typeface="Optima" panose="02000503060000020004" pitchFamily="2" charset="0"/>
              </a:rPr>
              <a:t>th</a:t>
            </a:r>
            <a:r>
              <a:rPr lang="en-US" dirty="0">
                <a:latin typeface="Optima" panose="02000503060000020004" pitchFamily="2" charset="0"/>
              </a:rPr>
              <a:t> token.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Stack all the N</a:t>
            </a:r>
            <a:r>
              <a:rPr lang="en-US" baseline="30000" dirty="0">
                <a:latin typeface="Optima" panose="02000503060000020004" pitchFamily="2" charset="0"/>
              </a:rPr>
              <a:t>2</a:t>
            </a:r>
            <a:r>
              <a:rPr lang="en-US" dirty="0">
                <a:latin typeface="Optima" panose="02000503060000020004" pitchFamily="2" charset="0"/>
              </a:rPr>
              <a:t> pairs of s(</a:t>
            </a:r>
            <a:r>
              <a:rPr lang="en-US" dirty="0" err="1">
                <a:latin typeface="Optima" panose="02000503060000020004" pitchFamily="2" charset="0"/>
              </a:rPr>
              <a:t>i,j</a:t>
            </a:r>
            <a:r>
              <a:rPr lang="en-US" dirty="0">
                <a:latin typeface="Optima" panose="02000503060000020004" pitchFamily="2" charset="0"/>
              </a:rPr>
              <a:t>) values in a matrix.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We call these as the S matrix (raw-attention scores)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Optima" panose="02000503060000020004" pitchFamily="2" charset="0"/>
              </a:rPr>
              <a:t>Raw Attention Matrix: S = QK</a:t>
            </a:r>
            <a:r>
              <a:rPr lang="en-US" b="1" baseline="30000" dirty="0">
                <a:solidFill>
                  <a:schemeClr val="accent2">
                    <a:lumMod val="75000"/>
                  </a:schemeClr>
                </a:solidFill>
                <a:latin typeface="Optima" panose="02000503060000020004" pitchFamily="2" charset="0"/>
              </a:rPr>
              <a:t>T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Optima" panose="02000503060000020004" pitchFamily="2" charset="0"/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aseline="30000" dirty="0">
              <a:latin typeface="Optima" panose="0200050306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7668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C42D34-5F0B-F816-03F5-C16F7AF851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C341759-6BA4-C1EF-7A63-7F086C1D70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A77EBF-430D-E9D9-485C-AC355AD83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2987" y="6520435"/>
            <a:ext cx="520287" cy="249245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18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7A443A8-CC7D-AE90-1E9C-9F5F52418A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Self-Attention—Key Building Block (1)</a:t>
            </a:r>
            <a:endParaRPr lang="en-US" sz="3200" i="1" dirty="0">
              <a:solidFill>
                <a:srgbClr val="C00000"/>
              </a:solidFill>
              <a:latin typeface="Optima" panose="02000503060000020004" pitchFamily="2" charset="0"/>
              <a:ea typeface="Georgia" charset="0"/>
              <a:cs typeface="Georgia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598A525-2678-A276-801C-3E83980267B8}"/>
                  </a:ext>
                </a:extLst>
              </p:cNvPr>
              <p:cNvSpPr txBox="1"/>
              <p:nvPr/>
            </p:nvSpPr>
            <p:spPr>
              <a:xfrm>
                <a:off x="508560" y="889348"/>
                <a:ext cx="8126879" cy="55310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1"/>
                <a:endParaRPr lang="en-US" dirty="0">
                  <a:latin typeface="Optima" panose="02000503060000020004" pitchFamily="2" charset="0"/>
                </a:endParaRPr>
              </a:p>
              <a:p>
                <a:endParaRPr lang="en-US" b="1" dirty="0">
                  <a:solidFill>
                    <a:srgbClr val="7030A0"/>
                  </a:solidFill>
                  <a:latin typeface="Optima" panose="02000503060000020004" pitchFamily="2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b="1" dirty="0">
                    <a:solidFill>
                      <a:schemeClr val="accent4">
                        <a:lumMod val="50000"/>
                      </a:schemeClr>
                    </a:solidFill>
                    <a:latin typeface="Optima" panose="02000503060000020004" pitchFamily="2" charset="0"/>
                  </a:rPr>
                  <a:t>Step 5: Updated Values via Attention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baseline="30000" dirty="0">
                  <a:latin typeface="Optima" panose="02000503060000020004" pitchFamily="2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Optima" panose="02000503060000020004" pitchFamily="2" charset="0"/>
                  </a:rPr>
                  <a:t>Let us see what we have for the </a:t>
                </a:r>
                <a:r>
                  <a:rPr lang="en-US" dirty="0" err="1">
                    <a:latin typeface="Optima" panose="02000503060000020004" pitchFamily="2" charset="0"/>
                  </a:rPr>
                  <a:t>i-th</a:t>
                </a:r>
                <a:r>
                  <a:rPr lang="en-US" dirty="0">
                    <a:latin typeface="Optima" panose="02000503060000020004" pitchFamily="2" charset="0"/>
                  </a:rPr>
                  <a:t> token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Optima" panose="02000503060000020004" pitchFamily="2" charset="0"/>
                  </a:rPr>
                  <a:t>We have the intermediate embedding: v(</a:t>
                </a:r>
                <a:r>
                  <a:rPr lang="en-US" dirty="0" err="1">
                    <a:latin typeface="Optima" panose="02000503060000020004" pitchFamily="2" charset="0"/>
                  </a:rPr>
                  <a:t>i</a:t>
                </a:r>
                <a:r>
                  <a:rPr lang="en-US" dirty="0">
                    <a:latin typeface="Optima" panose="02000503060000020004" pitchFamily="2" charset="0"/>
                  </a:rPr>
                  <a:t>) = x(</a:t>
                </a:r>
                <a:r>
                  <a:rPr lang="en-US" dirty="0" err="1">
                    <a:latin typeface="Optima" panose="02000503060000020004" pitchFamily="2" charset="0"/>
                  </a:rPr>
                  <a:t>i</a:t>
                </a:r>
                <a:r>
                  <a:rPr lang="en-US" dirty="0">
                    <a:latin typeface="Optima" panose="02000503060000020004" pitchFamily="2" charset="0"/>
                  </a:rPr>
                  <a:t>)Wv  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Optima" panose="02000503060000020004" pitchFamily="2" charset="0"/>
                  </a:rPr>
                  <a:t>Attention scores: s(i,1), s(i,2),…, s(</a:t>
                </a:r>
                <a:r>
                  <a:rPr lang="en-US" dirty="0" err="1">
                    <a:latin typeface="Optima" panose="02000503060000020004" pitchFamily="2" charset="0"/>
                  </a:rPr>
                  <a:t>i,N</a:t>
                </a:r>
                <a:r>
                  <a:rPr lang="en-US" dirty="0">
                    <a:latin typeface="Optima" panose="02000503060000020004" pitchFamily="2" charset="0"/>
                  </a:rPr>
                  <a:t>)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dirty="0">
                  <a:latin typeface="Optima" panose="02000503060000020004" pitchFamily="2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Optima" panose="02000503060000020004" pitchFamily="2" charset="0"/>
                  </a:rPr>
                  <a:t>Scaled attention scores: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,1)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,2)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√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,…,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√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den>
                    </m:f>
                  </m:oMath>
                </a14:m>
                <a:endParaRPr lang="en-US" dirty="0">
                  <a:latin typeface="Optima" panose="02000503060000020004" pitchFamily="2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dirty="0">
                  <a:latin typeface="Optima" panose="02000503060000020004" pitchFamily="2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Optima" panose="02000503060000020004" pitchFamily="2" charset="0"/>
                  </a:rPr>
                  <a:t>Convert these scores to probability scores: </a:t>
                </a:r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Optima" panose="02000503060000020004" pitchFamily="2" charset="0"/>
                  </a:rPr>
                  <a:t>p(i,1), p(i,2),…p(</a:t>
                </a:r>
                <a:r>
                  <a:rPr lang="en-US" dirty="0" err="1">
                    <a:latin typeface="Optima" panose="02000503060000020004" pitchFamily="2" charset="0"/>
                  </a:rPr>
                  <a:t>i,N</a:t>
                </a:r>
                <a:r>
                  <a:rPr lang="en-US" dirty="0">
                    <a:latin typeface="Optima" panose="02000503060000020004" pitchFamily="2" charset="0"/>
                  </a:rPr>
                  <a:t>) = </a:t>
                </a:r>
                <a:r>
                  <a:rPr lang="en-US" dirty="0" err="1">
                    <a:latin typeface="Optima" panose="02000503060000020004" pitchFamily="2" charset="0"/>
                  </a:rPr>
                  <a:t>Softmax</a:t>
                </a:r>
                <a:r>
                  <a:rPr lang="en-US" dirty="0">
                    <a:latin typeface="Optima" panose="02000503060000020004" pitchFamily="2" charset="0"/>
                  </a:rPr>
                  <a:t>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,1)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,2)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√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,…,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√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den>
                    </m:f>
                  </m:oMath>
                </a14:m>
                <a:r>
                  <a:rPr lang="en-US" dirty="0">
                    <a:latin typeface="Optima" panose="02000503060000020004" pitchFamily="2" charset="0"/>
                  </a:rPr>
                  <a:t>)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dirty="0">
                  <a:latin typeface="Optima" panose="02000503060000020004" pitchFamily="2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Optima" panose="02000503060000020004" pitchFamily="2" charset="0"/>
                  </a:rPr>
                  <a:t>Update v(</a:t>
                </a:r>
                <a:r>
                  <a:rPr lang="en-US" dirty="0" err="1">
                    <a:latin typeface="Optima" panose="02000503060000020004" pitchFamily="2" charset="0"/>
                  </a:rPr>
                  <a:t>i</a:t>
                </a:r>
                <a:r>
                  <a:rPr lang="en-US" dirty="0">
                    <a:latin typeface="Optima" panose="02000503060000020004" pitchFamily="2" charset="0"/>
                  </a:rPr>
                  <a:t>) to obtain the new embedding of </a:t>
                </a:r>
                <a:r>
                  <a:rPr lang="en-US" dirty="0" err="1">
                    <a:latin typeface="Optima" panose="02000503060000020004" pitchFamily="2" charset="0"/>
                  </a:rPr>
                  <a:t>i-th</a:t>
                </a:r>
                <a:r>
                  <a:rPr lang="en-US" dirty="0">
                    <a:latin typeface="Optima" panose="02000503060000020004" pitchFamily="2" charset="0"/>
                  </a:rPr>
                  <a:t> token</a:t>
                </a:r>
              </a:p>
              <a:p>
                <a:pPr lvl="1"/>
                <a:r>
                  <a:rPr lang="en-US" dirty="0">
                    <a:latin typeface="Optima" panose="02000503060000020004" pitchFamily="2" charset="0"/>
                  </a:rPr>
                  <a:t>  </a:t>
                </a:r>
              </a:p>
              <a:p>
                <a:pPr lvl="1"/>
                <a:r>
                  <a:rPr lang="en-US" dirty="0">
                    <a:latin typeface="Optima" panose="02000503060000020004" pitchFamily="2" charset="0"/>
                  </a:rPr>
                  <a:t>          x’(</a:t>
                </a:r>
                <a:r>
                  <a:rPr lang="en-US" dirty="0" err="1">
                    <a:latin typeface="Optima" panose="02000503060000020004" pitchFamily="2" charset="0"/>
                  </a:rPr>
                  <a:t>i</a:t>
                </a:r>
                <a:r>
                  <a:rPr lang="en-US" dirty="0">
                    <a:latin typeface="Optima" panose="02000503060000020004" pitchFamily="2" charset="0"/>
                  </a:rPr>
                  <a:t>) = p(i,1)v(1) + p(i,2)v(2) + .. p(</a:t>
                </a:r>
                <a:r>
                  <a:rPr lang="en-US" dirty="0" err="1">
                    <a:latin typeface="Optima" panose="02000503060000020004" pitchFamily="2" charset="0"/>
                  </a:rPr>
                  <a:t>i,i</a:t>
                </a:r>
                <a:r>
                  <a:rPr lang="en-US" dirty="0">
                    <a:latin typeface="Optima" panose="02000503060000020004" pitchFamily="2" charset="0"/>
                  </a:rPr>
                  <a:t>)v(</a:t>
                </a:r>
                <a:r>
                  <a:rPr lang="en-US" dirty="0" err="1">
                    <a:latin typeface="Optima" panose="02000503060000020004" pitchFamily="2" charset="0"/>
                  </a:rPr>
                  <a:t>i</a:t>
                </a:r>
                <a:r>
                  <a:rPr lang="en-US" dirty="0">
                    <a:latin typeface="Optima" panose="02000503060000020004" pitchFamily="2" charset="0"/>
                  </a:rPr>
                  <a:t>) + …..p(I,N)v(N)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latin typeface="Optima" panose="02000503060000020004" pitchFamily="2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dirty="0">
                  <a:latin typeface="Optima" panose="02000503060000020004" pitchFamily="2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598A525-2678-A276-801C-3E83980267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560" y="889348"/>
                <a:ext cx="8126879" cy="5531001"/>
              </a:xfrm>
              <a:prstGeom prst="rect">
                <a:avLst/>
              </a:prstGeom>
              <a:blipFill>
                <a:blip r:embed="rId4"/>
                <a:stretch>
                  <a:fillRect l="-4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187238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B8B865-FF10-DC80-2360-EE7D506F16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519CAC-6C8C-5B63-68F5-A25BB6B1E8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9D04F8-2141-E63B-717F-849DE27F6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5365" y="6395813"/>
            <a:ext cx="579664" cy="249245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19</a:t>
            </a:fld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E3151A9-8712-BD6B-D517-709D7E3AC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Scaled Dot-Product Attention (Summary)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2E1608-321C-2E65-7BC7-54191FC0DB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3157" y="1069969"/>
            <a:ext cx="3976277" cy="50291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081B30-8344-C792-B5D4-87EE22367B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9110" y="1620807"/>
            <a:ext cx="3588947" cy="4043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503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Lecture Outline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2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627A9F-91D5-7DEB-C2EA-AB7E2BEB3A00}"/>
              </a:ext>
            </a:extLst>
          </p:cNvPr>
          <p:cNvSpPr/>
          <p:nvPr/>
        </p:nvSpPr>
        <p:spPr>
          <a:xfrm>
            <a:off x="3325091" y="1257475"/>
            <a:ext cx="5437222" cy="1803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35D65-D5C9-2C45-855B-5BE8E44C82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3869" y="1358032"/>
            <a:ext cx="5228443" cy="170284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50ECFD4-DC31-8EBE-B8FB-36235109079A}"/>
              </a:ext>
            </a:extLst>
          </p:cNvPr>
          <p:cNvSpPr/>
          <p:nvPr/>
        </p:nvSpPr>
        <p:spPr>
          <a:xfrm>
            <a:off x="3325089" y="3478411"/>
            <a:ext cx="5437223" cy="257134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A9A2249-BCB4-DCDF-4494-B0C546DABA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5751" y="3524000"/>
            <a:ext cx="4647314" cy="2477882"/>
          </a:xfrm>
          <a:prstGeom prst="rect">
            <a:avLst/>
          </a:prstGeom>
        </p:spPr>
      </p:pic>
      <p:sp>
        <p:nvSpPr>
          <p:cNvPr id="12" name="Subtitle 2">
            <a:extLst>
              <a:ext uri="{FF2B5EF4-FFF2-40B4-BE49-F238E27FC236}">
                <a16:creationId xmlns:a16="http://schemas.microsoft.com/office/drawing/2014/main" id="{D2D320E4-E300-3E8A-0C65-42E6E5C513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2596" y="1177254"/>
            <a:ext cx="2874942" cy="1904974"/>
          </a:xfrm>
        </p:spPr>
        <p:txBody>
          <a:bodyPr>
            <a:normAutofit/>
          </a:bodyPr>
          <a:lstStyle/>
          <a:p>
            <a:pPr algn="l"/>
            <a:r>
              <a:rPr lang="en-US" sz="1400" b="1" dirty="0">
                <a:latin typeface="Optima" panose="02000503060000020004" pitchFamily="2" charset="0"/>
              </a:rPr>
              <a:t>                 Paper # 1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Optima" panose="02000503060000020004" pitchFamily="2" charset="0"/>
              </a:rPr>
              <a:t>First to introduce “attention”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Optima" panose="02000503060000020004" pitchFamily="2" charset="0"/>
              </a:rPr>
              <a:t>Published in ICLR 2015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Optima" panose="02000503060000020004" pitchFamily="2" charset="0"/>
              </a:rPr>
              <a:t>”</a:t>
            </a:r>
            <a:r>
              <a:rPr lang="en-US" sz="1400" dirty="0" err="1">
                <a:latin typeface="Optima" panose="02000503060000020004" pitchFamily="2" charset="0"/>
              </a:rPr>
              <a:t>Bahdanau</a:t>
            </a:r>
            <a:r>
              <a:rPr lang="en-US" sz="1400" dirty="0">
                <a:latin typeface="Optima" panose="02000503060000020004" pitchFamily="2" charset="0"/>
              </a:rPr>
              <a:t>” Attention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Optima" panose="02000503060000020004" pitchFamily="2" charset="0"/>
              </a:rPr>
              <a:t>Cited </a:t>
            </a:r>
            <a:r>
              <a:rPr lang="en-US" sz="1400" b="1" dirty="0">
                <a:latin typeface="Optima" panose="02000503060000020004" pitchFamily="2" charset="0"/>
              </a:rPr>
              <a:t>37,451 times</a:t>
            </a:r>
            <a:r>
              <a:rPr lang="en-US" sz="1400" dirty="0">
                <a:latin typeface="Optima" panose="02000503060000020004" pitchFamily="2" charset="0"/>
              </a:rPr>
              <a:t> </a:t>
            </a:r>
          </a:p>
          <a:p>
            <a:pPr algn="l"/>
            <a:r>
              <a:rPr lang="en-US" sz="1400" dirty="0">
                <a:latin typeface="Optima" panose="02000503060000020004" pitchFamily="2" charset="0"/>
              </a:rPr>
              <a:t>      (as of Jan 22, 2025)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400" dirty="0">
              <a:latin typeface="Optima" panose="02000503060000020004" pitchFamily="2" charset="0"/>
            </a:endParaRP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1223422-EF29-AD2A-47AD-DCDBA088F383}"/>
              </a:ext>
            </a:extLst>
          </p:cNvPr>
          <p:cNvSpPr txBox="1">
            <a:spLocks/>
          </p:cNvSpPr>
          <p:nvPr/>
        </p:nvSpPr>
        <p:spPr>
          <a:xfrm>
            <a:off x="178206" y="3547601"/>
            <a:ext cx="3251273" cy="2562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1" dirty="0">
                <a:latin typeface="Optima" panose="02000503060000020004" pitchFamily="2" charset="0"/>
              </a:rPr>
              <a:t>                 Paper # 2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Optima" panose="02000503060000020004" pitchFamily="2" charset="0"/>
              </a:rPr>
              <a:t>Introduced “Dot-product” Attention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Optima" panose="02000503060000020004" pitchFamily="2" charset="0"/>
              </a:rPr>
              <a:t>Introduced Transformers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Optima" panose="02000503060000020004" pitchFamily="2" charset="0"/>
              </a:rPr>
              <a:t>Published in NIPS 2017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Optima" panose="02000503060000020004" pitchFamily="2" charset="0"/>
              </a:rPr>
              <a:t>Cited </a:t>
            </a:r>
            <a:r>
              <a:rPr lang="en-US" sz="1400" b="1" dirty="0">
                <a:latin typeface="Optima" panose="02000503060000020004" pitchFamily="2" charset="0"/>
              </a:rPr>
              <a:t>149,860 times</a:t>
            </a:r>
            <a:r>
              <a:rPr lang="en-US" sz="1400" dirty="0">
                <a:latin typeface="Optima" panose="02000503060000020004" pitchFamily="2" charset="0"/>
              </a:rPr>
              <a:t> </a:t>
            </a:r>
          </a:p>
          <a:p>
            <a:pPr algn="l"/>
            <a:r>
              <a:rPr lang="en-US" sz="1400" dirty="0">
                <a:latin typeface="Optima" panose="02000503060000020004" pitchFamily="2" charset="0"/>
              </a:rPr>
              <a:t>       (as of Jan 22, 2025)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i="1" dirty="0">
                <a:solidFill>
                  <a:schemeClr val="accent2">
                    <a:lumMod val="75000"/>
                  </a:schemeClr>
                </a:solidFill>
                <a:latin typeface="Optima" panose="02000503060000020004" pitchFamily="2" charset="0"/>
              </a:rPr>
              <a:t>Update</a:t>
            </a:r>
            <a:r>
              <a:rPr lang="en-US" sz="1400" dirty="0">
                <a:latin typeface="Optima" panose="02000503060000020004" pitchFamily="2" charset="0"/>
              </a:rPr>
              <a:t>: Cited 150,084</a:t>
            </a:r>
          </a:p>
          <a:p>
            <a:pPr algn="l"/>
            <a:r>
              <a:rPr lang="en-US" sz="1400" dirty="0">
                <a:latin typeface="Optima" panose="02000503060000020004" pitchFamily="2" charset="0"/>
              </a:rPr>
              <a:t>         (as of Jan 23, 2025)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400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895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17B548-C114-BDE0-12E2-A14D575EF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9899170-C25C-695C-87AE-DBDFAA3699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C8D103-66F4-2F91-B4A7-8DA1170E5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5364" y="6395813"/>
            <a:ext cx="506185" cy="272109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20</a:t>
            </a:fld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98121D1-37D3-2CF6-530A-CB19EE3C71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Multi-head Attention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54C651-D5D5-0639-B94E-9AAA326DB318}"/>
              </a:ext>
            </a:extLst>
          </p:cNvPr>
          <p:cNvSpPr txBox="1"/>
          <p:nvPr/>
        </p:nvSpPr>
        <p:spPr>
          <a:xfrm>
            <a:off x="673274" y="826004"/>
            <a:ext cx="443914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dirty="0">
              <a:latin typeface="Optima" panose="02000503060000020004" pitchFamily="2" charset="0"/>
            </a:endParaRPr>
          </a:p>
          <a:p>
            <a:endParaRPr lang="en-US" b="1" dirty="0">
              <a:solidFill>
                <a:srgbClr val="7030A0"/>
              </a:solidFill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Optima" panose="02000503060000020004" pitchFamily="2" charset="0"/>
              </a:rPr>
              <a:t>Rinse &amp; Repeat attention block multiple </a:t>
            </a:r>
            <a:r>
              <a:rPr lang="en-US" b="1" u="sng" dirty="0">
                <a:solidFill>
                  <a:srgbClr val="C00000"/>
                </a:solidFill>
                <a:latin typeface="Optima" panose="02000503060000020004" pitchFamily="2" charset="0"/>
              </a:rPr>
              <a:t>independent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Optima" panose="02000503060000020004" pitchFamily="2" charset="0"/>
              </a:rPr>
              <a:t> times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h times/ h attention “heads”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Each head has it’s own triple of key, query and value weight matrices.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Concatenate the outputs of heads</a:t>
            </a:r>
            <a:r>
              <a:rPr lang="en-US" dirty="0">
                <a:latin typeface="Optima" panose="02000503060000020004" pitchFamily="2" charset="0"/>
                <a:sym typeface="Wingdings" pitchFamily="2" charset="2"/>
              </a:rPr>
              <a:t> Combine them back to size 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  <a:sym typeface="Wingdings" pitchFamily="2" charset="2"/>
              </a:rPr>
              <a:t>Final embeddings after multi-head attention block. </a:t>
            </a: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70AB63-2A06-AC3D-5700-2521AB06B9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274" y="4343354"/>
            <a:ext cx="6598343" cy="15601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D02F55F-EC84-964D-E4ED-F6BCF392D8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0610" y="1153308"/>
            <a:ext cx="2986888" cy="3278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0949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2548E7-05C0-7DDE-65E6-97B9059803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BFA8A3-C934-88DB-2685-6EB4D86707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E43859-F4C3-610E-F52C-31FD4A4B9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5364" y="6395813"/>
            <a:ext cx="577623" cy="365125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21</a:t>
            </a:fld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FD8D8AF-0153-9F85-F0CA-139CB9BB38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Positional Encoding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FDFE11-F8C1-B401-5D72-02E24B9F7B91}"/>
              </a:ext>
            </a:extLst>
          </p:cNvPr>
          <p:cNvSpPr txBox="1"/>
          <p:nvPr/>
        </p:nvSpPr>
        <p:spPr>
          <a:xfrm>
            <a:off x="432386" y="889348"/>
            <a:ext cx="3487218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rgbClr val="7030A0"/>
              </a:solidFill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</a:rPr>
              <a:t>Since we gave up on recurrence, we need to encode positions of the tokens in the sequence.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</a:rPr>
              <a:t>Idea: </a:t>
            </a:r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Optima" panose="02000503060000020004" pitchFamily="2" charset="0"/>
              </a:rPr>
              <a:t>Positional Encodings.</a:t>
            </a:r>
            <a:r>
              <a:rPr lang="en-US" sz="1600" dirty="0">
                <a:latin typeface="Optima" panose="02000503060000020004" pitchFamily="2" charset="0"/>
              </a:rPr>
              <a:t> For each token </a:t>
            </a:r>
            <a:r>
              <a:rPr lang="en-US" sz="1600" dirty="0" err="1">
                <a:latin typeface="Optima" panose="02000503060000020004" pitchFamily="2" charset="0"/>
              </a:rPr>
              <a:t>i</a:t>
            </a:r>
            <a:r>
              <a:rPr lang="en-US" sz="1600" dirty="0">
                <a:latin typeface="Optima" panose="02000503060000020004" pitchFamily="2" charset="0"/>
              </a:rPr>
              <a:t>, create a   positional encoding (of dimension d).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</a:rPr>
              <a:t>Final input: add token embeddings with Positional encodings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700AFA-09E6-3EF9-B260-BB5577E669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2829" y="3805163"/>
            <a:ext cx="4836226" cy="17241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476DBF1-1688-4F12-BFF3-EE2EE28818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9604" y="1375593"/>
            <a:ext cx="4134835" cy="187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2472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F5B2D4-3113-BF50-6C05-B096691D93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D36C28-5102-35FF-6C55-2AD77CDA8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38770E-C3B0-66BC-5DC4-2E9965AB5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5364" y="6395813"/>
            <a:ext cx="577623" cy="365125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22</a:t>
            </a:fld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C9250C7-3AF6-01B3-E9A1-1BDBA64F71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Final Transformer Architecture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44401D-FFD8-027F-08ED-876AAF5BA8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8408" y="1056604"/>
            <a:ext cx="3978234" cy="533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3893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BF838F-DAE5-BE1E-4BA0-92B8518F9C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BC0609E-8875-E615-0556-DE658AFD61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70C859-F880-8CE4-1B4B-3F9A323CE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5364" y="6395813"/>
            <a:ext cx="577623" cy="365125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23</a:t>
            </a:fld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EDF8E7B-5636-1A38-B679-F758BFCFE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Results (1): State-of-the-art in MT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BCF67C-462B-0178-3172-3EE7896B4D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274" y="1270660"/>
            <a:ext cx="7934867" cy="3646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4566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696E43-88C7-A792-6F0B-8221DD47BB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EB23381-4CC3-5425-0013-D5CFA8C0E3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0C2699-C207-72D9-1485-0D1C39B30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5364" y="6395813"/>
            <a:ext cx="577623" cy="365125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24</a:t>
            </a:fld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C6F4AE8-8DB5-9AFB-B9C0-AEE3068B8E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Results (2): Visualizing Attention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75AC1F-17CC-BC40-5C63-860393146E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491" y="1314479"/>
            <a:ext cx="7014936" cy="4656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3751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799B1B-AA87-06EE-10F1-B83EA49C6C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C4EDA7-E792-2E74-166D-0CF4CF6B35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83A46-9F14-548E-27C7-CBEEBB2EB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5364" y="6395813"/>
            <a:ext cx="577623" cy="365125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25</a:t>
            </a:fld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FFA2FD1-669F-C9B6-071E-68FE6B976F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Results (3): Role of Multiple Attention Heads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02218C-1E88-7F8B-35B9-182147C21C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9844" y="977183"/>
            <a:ext cx="4889159" cy="541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184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CF224A-1488-5E81-C99D-A2F324342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31F1D9-EE22-795F-36AD-B78457438C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6ECEC3-661E-9215-18E4-7F3ABC7B4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3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B8AEF9F-88AE-3F65-1241-B8116E0E5F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Paper # 1: “</a:t>
            </a:r>
            <a:r>
              <a:rPr lang="en-US" sz="3200" dirty="0" err="1">
                <a:latin typeface="Optima" panose="02000503060000020004" pitchFamily="2" charset="0"/>
                <a:ea typeface="Georgia" charset="0"/>
                <a:cs typeface="Georgia" charset="0"/>
              </a:rPr>
              <a:t>Bahdanau</a:t>
            </a:r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 et. al”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056096-B329-337F-D420-7A3E5AFAB56E}"/>
              </a:ext>
            </a:extLst>
          </p:cNvPr>
          <p:cNvSpPr/>
          <p:nvPr/>
        </p:nvSpPr>
        <p:spPr>
          <a:xfrm>
            <a:off x="1682029" y="2527300"/>
            <a:ext cx="5437222" cy="1803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8BF781-2654-4CE5-D829-CF7A32406D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0807" y="2627857"/>
            <a:ext cx="5228443" cy="1702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278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3DCB17-6F5F-AA5E-9F4E-2AF2BA536E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6C1553-1F2C-C543-0465-3EB8C17BA3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F8ABA3-60EA-FFE5-3756-3EE0E5D98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4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E6A80DFC-8DEB-BFB0-3FB7-BF4A4D8584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196" y="1237338"/>
            <a:ext cx="8244167" cy="4861830"/>
          </a:xfrm>
        </p:spPr>
        <p:txBody>
          <a:bodyPr>
            <a:normAutofit fontScale="92500"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dirty="0">
                <a:latin typeface="Optima" panose="02000503060000020004" pitchFamily="2" charset="0"/>
              </a:rPr>
              <a:t>Lecture 1: Seq2Seq (</a:t>
            </a:r>
            <a:r>
              <a:rPr lang="en-US" sz="2200" dirty="0" err="1">
                <a:latin typeface="Optima" panose="02000503060000020004" pitchFamily="2" charset="0"/>
              </a:rPr>
              <a:t>Sutskever</a:t>
            </a:r>
            <a:r>
              <a:rPr lang="en-US" sz="2200" dirty="0">
                <a:latin typeface="Optima" panose="02000503060000020004" pitchFamily="2" charset="0"/>
              </a:rPr>
              <a:t> 2014) proposed an Enc-Dec model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Encoder</a:t>
            </a:r>
            <a:r>
              <a:rPr lang="en-US" sz="2200" dirty="0">
                <a:latin typeface="Optima" panose="02000503060000020004" pitchFamily="2" charset="0"/>
              </a:rPr>
              <a:t> takes the input/source sequence </a:t>
            </a:r>
            <a:r>
              <a:rPr lang="en-US" sz="2200" dirty="0">
                <a:latin typeface="Optima" panose="02000503060000020004" pitchFamily="2" charset="0"/>
                <a:sym typeface="Wingdings" pitchFamily="2" charset="2"/>
              </a:rPr>
              <a:t> converts into a fixed length representation c (denoted as v = </a:t>
            </a:r>
            <a:r>
              <a:rPr lang="en-US" sz="2200" dirty="0" err="1">
                <a:latin typeface="Optima" panose="02000503060000020004" pitchFamily="2" charset="0"/>
                <a:sym typeface="Wingdings" pitchFamily="2" charset="2"/>
              </a:rPr>
              <a:t>hT</a:t>
            </a:r>
            <a:r>
              <a:rPr lang="en-US" sz="2200" dirty="0">
                <a:latin typeface="Optima" panose="02000503060000020004" pitchFamily="2" charset="0"/>
                <a:sym typeface="Wingdings" pitchFamily="2" charset="2"/>
              </a:rPr>
              <a:t> in Seq2Seq paper)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Optima" panose="02000503060000020004" pitchFamily="2" charset="0"/>
                <a:sym typeface="Wingdings" pitchFamily="2" charset="2"/>
              </a:rPr>
              <a:t>Decoder:</a:t>
            </a:r>
            <a:r>
              <a:rPr lang="en-US" sz="2200" b="1" dirty="0">
                <a:latin typeface="Optima" panose="02000503060000020004" pitchFamily="2" charset="0"/>
                <a:sym typeface="Wingdings" pitchFamily="2" charset="2"/>
              </a:rPr>
              <a:t> </a:t>
            </a:r>
            <a:r>
              <a:rPr lang="en-US" sz="2200" dirty="0">
                <a:latin typeface="Optima" panose="02000503060000020004" pitchFamily="2" charset="0"/>
                <a:sym typeface="Wingdings" pitchFamily="2" charset="2"/>
              </a:rPr>
              <a:t>Takes the c and uses it to decode the output sequentially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dirty="0">
                <a:latin typeface="Optima" panose="02000503060000020004" pitchFamily="2" charset="0"/>
                <a:sym typeface="Wingdings" pitchFamily="2" charset="2"/>
              </a:rPr>
              <a:t>Output y(t) is generated conditioned on (c, y(1), y(2),…, y(t-1))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dirty="0">
                <a:latin typeface="Optima" panose="02000503060000020004" pitchFamily="2" charset="0"/>
                <a:sym typeface="Wingdings" pitchFamily="2" charset="2"/>
              </a:rPr>
              <a:t>Typical RNN/LSTM approach:  y(t) = Dec (c, s(t), y(t-1)), where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700" dirty="0">
                <a:latin typeface="Optima" panose="02000503060000020004" pitchFamily="2" charset="0"/>
                <a:sym typeface="Wingdings" pitchFamily="2" charset="2"/>
              </a:rPr>
              <a:t>c = input representation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700" dirty="0">
                <a:latin typeface="Optima" panose="02000503060000020004" pitchFamily="2" charset="0"/>
                <a:sym typeface="Wingdings" pitchFamily="2" charset="2"/>
              </a:rPr>
              <a:t>y(t-1) = previous generated token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700" dirty="0">
                <a:latin typeface="Optima" panose="02000503060000020004" pitchFamily="2" charset="0"/>
                <a:sym typeface="Wingdings" pitchFamily="2" charset="2"/>
              </a:rPr>
              <a:t>s(t) = hidden state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2">
                    <a:lumMod val="75000"/>
                  </a:schemeClr>
                </a:solidFill>
                <a:latin typeface="Optima" panose="02000503060000020004" pitchFamily="2" charset="0"/>
                <a:sym typeface="Wingdings" pitchFamily="2" charset="2"/>
              </a:rPr>
              <a:t>What are some issues/problems with this model ?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200" dirty="0">
                <a:latin typeface="Optima" panose="02000503060000020004" pitchFamily="2" charset="0"/>
                <a:sym typeface="Wingdings" pitchFamily="2" charset="2"/>
              </a:rPr>
              <a:t>Source sequence encoded as a single fixed-length vector c.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200" dirty="0">
                <a:latin typeface="Optima" panose="02000503060000020004" pitchFamily="2" charset="0"/>
                <a:sym typeface="Wingdings" pitchFamily="2" charset="2"/>
              </a:rPr>
              <a:t>Issue 1: Performance degrades as input sequences increase in length.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200" dirty="0">
                <a:latin typeface="Optima" panose="02000503060000020004" pitchFamily="2" charset="0"/>
                <a:sym typeface="Wingdings" pitchFamily="2" charset="2"/>
              </a:rPr>
              <a:t>Issue 2: What if the new sequences (in test set) are longer than those in training ?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800" dirty="0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4A0354E-39C7-EC89-7EC4-A65E414EDA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Recap &amp; Shortcomings of Seq2Seq</a:t>
            </a:r>
          </a:p>
        </p:txBody>
      </p:sp>
    </p:spTree>
    <p:extLst>
      <p:ext uri="{BB962C8B-B14F-4D97-AF65-F5344CB8AC3E}">
        <p14:creationId xmlns:p14="http://schemas.microsoft.com/office/powerpoint/2010/main" val="1633258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FD716C-9F28-3209-FFB1-F47E5DD40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097F7A7-DD80-E2A2-661F-224B93709B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F69E9E-D1C2-06AF-4384-45485E3BD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5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E3C3D6B2-6154-0EEF-A7D5-0285CE234C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274" y="1009403"/>
            <a:ext cx="8170689" cy="5386409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Optima" panose="02000503060000020004" pitchFamily="2" charset="0"/>
              </a:rPr>
              <a:t>Main Idea: Represent source sequence by a sequence of vectors: </a:t>
            </a:r>
          </a:p>
          <a:p>
            <a:pPr lvl="1" algn="l"/>
            <a:r>
              <a:rPr lang="en-US" sz="1600" dirty="0">
                <a:latin typeface="Optima" panose="02000503060000020004" pitchFamily="2" charset="0"/>
              </a:rPr>
              <a:t>Source Represented as: {h(1), h(2),…., h(T)}, where T = length of input sequence.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Optima" panose="02000503060000020004" pitchFamily="2" charset="0"/>
              </a:rPr>
              <a:t>To generate the </a:t>
            </a:r>
            <a:r>
              <a:rPr lang="en-US" sz="2000" dirty="0" err="1">
                <a:latin typeface="Optima" panose="02000503060000020004" pitchFamily="2" charset="0"/>
              </a:rPr>
              <a:t>ith</a:t>
            </a:r>
            <a:r>
              <a:rPr lang="en-US" sz="2000" dirty="0">
                <a:latin typeface="Optima" panose="02000503060000020004" pitchFamily="2" charset="0"/>
              </a:rPr>
              <a:t> output token, y(</a:t>
            </a:r>
            <a:r>
              <a:rPr lang="en-US" sz="2000" dirty="0" err="1">
                <a:latin typeface="Optima" panose="02000503060000020004" pitchFamily="2" charset="0"/>
              </a:rPr>
              <a:t>i</a:t>
            </a:r>
            <a:r>
              <a:rPr lang="en-US" sz="2000" dirty="0">
                <a:latin typeface="Optima" panose="02000503060000020004" pitchFamily="2" charset="0"/>
              </a:rPr>
              <a:t>):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</a:rPr>
              <a:t>We find the relevant information through </a:t>
            </a:r>
            <a:r>
              <a:rPr lang="en-US" sz="1800" b="1" u="sng" dirty="0">
                <a:latin typeface="Optima" panose="02000503060000020004" pitchFamily="2" charset="0"/>
              </a:rPr>
              <a:t>an adaptive context vector </a:t>
            </a:r>
            <a:r>
              <a:rPr lang="en-US" sz="1800" dirty="0">
                <a:latin typeface="Optima" panose="02000503060000020004" pitchFamily="2" charset="0"/>
              </a:rPr>
              <a:t>c(</a:t>
            </a:r>
            <a:r>
              <a:rPr lang="en-US" sz="1800" dirty="0" err="1">
                <a:latin typeface="Optima" panose="02000503060000020004" pitchFamily="2" charset="0"/>
              </a:rPr>
              <a:t>i</a:t>
            </a:r>
            <a:r>
              <a:rPr lang="en-US" sz="1800" dirty="0">
                <a:latin typeface="Optima" panose="02000503060000020004" pitchFamily="2" charset="0"/>
              </a:rPr>
              <a:t>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</a:rPr>
              <a:t>c(</a:t>
            </a:r>
            <a:r>
              <a:rPr lang="en-US" sz="1800" dirty="0" err="1">
                <a:latin typeface="Optima" panose="02000503060000020004" pitchFamily="2" charset="0"/>
              </a:rPr>
              <a:t>i</a:t>
            </a:r>
            <a:r>
              <a:rPr lang="en-US" sz="1800" dirty="0">
                <a:latin typeface="Optima" panose="02000503060000020004" pitchFamily="2" charset="0"/>
              </a:rPr>
              <a:t>) is </a:t>
            </a:r>
            <a:r>
              <a:rPr lang="en-US" sz="1800" b="1" dirty="0">
                <a:solidFill>
                  <a:srgbClr val="C00000"/>
                </a:solidFill>
                <a:latin typeface="Optima" panose="02000503060000020004" pitchFamily="2" charset="0"/>
              </a:rPr>
              <a:t>a function of all </a:t>
            </a:r>
            <a:r>
              <a:rPr lang="en-US" sz="1800" dirty="0">
                <a:latin typeface="Optima" panose="02000503060000020004" pitchFamily="2" charset="0"/>
              </a:rPr>
              <a:t>{h(1), h(2), …, h(T)}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</a:rPr>
              <a:t>c(</a:t>
            </a:r>
            <a:r>
              <a:rPr lang="en-US" sz="1800" dirty="0" err="1">
                <a:latin typeface="Optima" panose="02000503060000020004" pitchFamily="2" charset="0"/>
              </a:rPr>
              <a:t>i</a:t>
            </a:r>
            <a:r>
              <a:rPr lang="en-US" sz="1800" dirty="0">
                <a:latin typeface="Optima" panose="02000503060000020004" pitchFamily="2" charset="0"/>
              </a:rPr>
              <a:t>) ”attends” to the most important locations in the source sequence 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</a:rPr>
              <a:t>c(</a:t>
            </a:r>
            <a:r>
              <a:rPr lang="en-US" sz="1800" dirty="0" err="1">
                <a:latin typeface="Optima" panose="02000503060000020004" pitchFamily="2" charset="0"/>
              </a:rPr>
              <a:t>i</a:t>
            </a:r>
            <a:r>
              <a:rPr lang="en-US" sz="1800" dirty="0">
                <a:latin typeface="Optima" panose="02000503060000020004" pitchFamily="2" charset="0"/>
              </a:rPr>
              <a:t>) = a(i,1)h(1) + a(i,2)h(2) + … a(</a:t>
            </a:r>
            <a:r>
              <a:rPr lang="en-US" sz="1800" dirty="0" err="1">
                <a:latin typeface="Optima" panose="02000503060000020004" pitchFamily="2" charset="0"/>
              </a:rPr>
              <a:t>i,T</a:t>
            </a:r>
            <a:r>
              <a:rPr lang="en-US" sz="1800" dirty="0">
                <a:latin typeface="Optima" panose="02000503060000020004" pitchFamily="2" charset="0"/>
              </a:rPr>
              <a:t>)h(T)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</a:rPr>
              <a:t>If a(</a:t>
            </a:r>
            <a:r>
              <a:rPr lang="en-US" sz="1800" dirty="0" err="1">
                <a:latin typeface="Optima" panose="02000503060000020004" pitchFamily="2" charset="0"/>
              </a:rPr>
              <a:t>i,j</a:t>
            </a:r>
            <a:r>
              <a:rPr lang="en-US" sz="1800" dirty="0">
                <a:latin typeface="Optima" panose="02000503060000020004" pitchFamily="2" charset="0"/>
              </a:rPr>
              <a:t>) is large </a:t>
            </a:r>
            <a:r>
              <a:rPr lang="en-US" sz="1800" dirty="0">
                <a:latin typeface="Optima" panose="02000503060000020004" pitchFamily="2" charset="0"/>
                <a:sym typeface="Wingdings" pitchFamily="2" charset="2"/>
              </a:rPr>
              <a:t> </a:t>
            </a:r>
            <a:r>
              <a:rPr lang="en-US" sz="1800" dirty="0" err="1">
                <a:latin typeface="Optima" panose="02000503060000020004" pitchFamily="2" charset="0"/>
                <a:sym typeface="Wingdings" pitchFamily="2" charset="2"/>
              </a:rPr>
              <a:t>jth</a:t>
            </a:r>
            <a:r>
              <a:rPr lang="en-US" sz="1800" dirty="0">
                <a:latin typeface="Optima" panose="02000503060000020004" pitchFamily="2" charset="0"/>
                <a:sym typeface="Wingdings" pitchFamily="2" charset="2"/>
              </a:rPr>
              <a:t> source token is useful/important in predicting </a:t>
            </a:r>
            <a:r>
              <a:rPr lang="en-US" sz="1800" dirty="0" err="1">
                <a:latin typeface="Optima" panose="02000503060000020004" pitchFamily="2" charset="0"/>
                <a:sym typeface="Wingdings" pitchFamily="2" charset="2"/>
              </a:rPr>
              <a:t>ith</a:t>
            </a:r>
            <a:r>
              <a:rPr lang="en-US" sz="1800" dirty="0">
                <a:latin typeface="Optima" panose="02000503060000020004" pitchFamily="2" charset="0"/>
                <a:sym typeface="Wingdings" pitchFamily="2" charset="2"/>
              </a:rPr>
              <a:t> output (otherwise, a(</a:t>
            </a:r>
            <a:r>
              <a:rPr lang="en-US" sz="1800" dirty="0" err="1">
                <a:latin typeface="Optima" panose="02000503060000020004" pitchFamily="2" charset="0"/>
                <a:sym typeface="Wingdings" pitchFamily="2" charset="2"/>
              </a:rPr>
              <a:t>i,j</a:t>
            </a:r>
            <a:r>
              <a:rPr lang="en-US" sz="1800" dirty="0">
                <a:latin typeface="Optima" panose="02000503060000020004" pitchFamily="2" charset="0"/>
                <a:sym typeface="Wingdings" pitchFamily="2" charset="2"/>
              </a:rPr>
              <a:t>) is small)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  <a:sym typeface="Wingdings" pitchFamily="2" charset="2"/>
              </a:rPr>
              <a:t>As before, maintain the hidden state s(</a:t>
            </a:r>
            <a:r>
              <a:rPr lang="en-US" sz="1800" dirty="0" err="1">
                <a:latin typeface="Optima" panose="02000503060000020004" pitchFamily="2" charset="0"/>
                <a:sym typeface="Wingdings" pitchFamily="2" charset="2"/>
              </a:rPr>
              <a:t>i</a:t>
            </a:r>
            <a:r>
              <a:rPr lang="en-US" sz="1800" dirty="0">
                <a:latin typeface="Optima" panose="02000503060000020004" pitchFamily="2" charset="0"/>
                <a:sym typeface="Wingdings" pitchFamily="2" charset="2"/>
              </a:rPr>
              <a:t>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  <a:sym typeface="Wingdings" pitchFamily="2" charset="2"/>
              </a:rPr>
              <a:t>Decode y(</a:t>
            </a:r>
            <a:r>
              <a:rPr lang="en-US" sz="1800" dirty="0" err="1">
                <a:latin typeface="Optima" panose="02000503060000020004" pitchFamily="2" charset="0"/>
                <a:sym typeface="Wingdings" pitchFamily="2" charset="2"/>
              </a:rPr>
              <a:t>i</a:t>
            </a:r>
            <a:r>
              <a:rPr lang="en-US" sz="1800" dirty="0">
                <a:latin typeface="Optima" panose="02000503060000020004" pitchFamily="2" charset="0"/>
                <a:sym typeface="Wingdings" pitchFamily="2" charset="2"/>
              </a:rPr>
              <a:t>) = Dec (c(</a:t>
            </a:r>
            <a:r>
              <a:rPr lang="en-US" sz="1800" dirty="0" err="1">
                <a:latin typeface="Optima" panose="02000503060000020004" pitchFamily="2" charset="0"/>
                <a:sym typeface="Wingdings" pitchFamily="2" charset="2"/>
              </a:rPr>
              <a:t>i</a:t>
            </a:r>
            <a:r>
              <a:rPr lang="en-US" sz="1800" dirty="0">
                <a:latin typeface="Optima" panose="02000503060000020004" pitchFamily="2" charset="0"/>
                <a:sym typeface="Wingdings" pitchFamily="2" charset="2"/>
              </a:rPr>
              <a:t>), s(</a:t>
            </a:r>
            <a:r>
              <a:rPr lang="en-US" sz="1800" dirty="0" err="1">
                <a:latin typeface="Optima" panose="02000503060000020004" pitchFamily="2" charset="0"/>
                <a:sym typeface="Wingdings" pitchFamily="2" charset="2"/>
              </a:rPr>
              <a:t>i</a:t>
            </a:r>
            <a:r>
              <a:rPr lang="en-US" sz="1800" dirty="0">
                <a:latin typeface="Optima" panose="02000503060000020004" pitchFamily="2" charset="0"/>
                <a:sym typeface="Wingdings" pitchFamily="2" charset="2"/>
              </a:rPr>
              <a:t>), y(i-1))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200" dirty="0">
              <a:latin typeface="Optima" panose="02000503060000020004" pitchFamily="2" charset="0"/>
              <a:sym typeface="Wingdings" pitchFamily="2" charset="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dirty="0">
                <a:latin typeface="Optima" panose="02000503060000020004" pitchFamily="2" charset="0"/>
                <a:sym typeface="Wingdings" pitchFamily="2" charset="2"/>
              </a:rPr>
              <a:t>Key differences from Seq2Seq: 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Input influences each output adaptively 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Long-range dependence can be included</a:t>
            </a:r>
          </a:p>
          <a:p>
            <a:pPr lvl="1" algn="l"/>
            <a:endParaRPr lang="en-US" sz="16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800" dirty="0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32C8965-438D-FAD0-BEAB-B86B43D755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New Idea in </a:t>
            </a:r>
            <a:r>
              <a:rPr lang="en-US" sz="3200" dirty="0" err="1">
                <a:latin typeface="Optima" panose="02000503060000020004" pitchFamily="2" charset="0"/>
                <a:ea typeface="Georgia" charset="0"/>
                <a:cs typeface="Georgia" charset="0"/>
              </a:rPr>
              <a:t>Bahdanau</a:t>
            </a:r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 et. al</a:t>
            </a:r>
          </a:p>
        </p:txBody>
      </p:sp>
    </p:spTree>
    <p:extLst>
      <p:ext uri="{BB962C8B-B14F-4D97-AF65-F5344CB8AC3E}">
        <p14:creationId xmlns:p14="http://schemas.microsoft.com/office/powerpoint/2010/main" val="1264410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D93991-F986-BDA7-5A80-BBC31D7D0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A04DF0-33EB-F4CC-8CBC-6AF5774F9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B3A74B-6605-3D6A-27C3-5ECC34864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6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AB59D26-45B8-685F-C941-9AFD43C9E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Decoding Flow.. (</a:t>
            </a:r>
            <a:r>
              <a:rPr lang="en-US" sz="3200" dirty="0" err="1">
                <a:latin typeface="Optima" panose="02000503060000020004" pitchFamily="2" charset="0"/>
                <a:ea typeface="Georgia" charset="0"/>
                <a:cs typeface="Georgia" charset="0"/>
              </a:rPr>
              <a:t>Bahdanau</a:t>
            </a:r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 et. al)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8C172D-514D-1B0C-DA57-333CAAE56F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883" y="1501782"/>
            <a:ext cx="5245176" cy="5687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A6DE06-325F-382D-16A1-465FBB890B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52726" y="2801067"/>
            <a:ext cx="3317732" cy="5687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10A95A2-766E-FC2E-E876-A9CC8C401F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365" y="4077205"/>
            <a:ext cx="2304649" cy="123664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47453A8-ABEF-6972-1377-E4FA2BF4FE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81180" y="4222192"/>
            <a:ext cx="3509963" cy="105298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FBF7F04-899B-F6B6-E211-B044753DCB5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29059" y="4440567"/>
            <a:ext cx="2549576" cy="50991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F9585D4-5968-61B5-2FA6-C77A131D3058}"/>
              </a:ext>
            </a:extLst>
          </p:cNvPr>
          <p:cNvSpPr txBox="1"/>
          <p:nvPr/>
        </p:nvSpPr>
        <p:spPr>
          <a:xfrm>
            <a:off x="984153" y="1127026"/>
            <a:ext cx="707116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>
                <a:latin typeface="Optima" panose="02000503060000020004" pitchFamily="2" charset="0"/>
              </a:rPr>
              <a:t>Output y(</a:t>
            </a:r>
            <a:r>
              <a:rPr lang="en-US" dirty="0" err="1">
                <a:latin typeface="Optima" panose="02000503060000020004" pitchFamily="2" charset="0"/>
              </a:rPr>
              <a:t>i</a:t>
            </a:r>
            <a:r>
              <a:rPr lang="en-US" dirty="0">
                <a:latin typeface="Optima" panose="02000503060000020004" pitchFamily="2" charset="0"/>
              </a:rPr>
              <a:t>) depends on previous output, current state, current context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011801-51CD-5DFE-A05F-F91F5E5A2460}"/>
              </a:ext>
            </a:extLst>
          </p:cNvPr>
          <p:cNvSpPr txBox="1"/>
          <p:nvPr/>
        </p:nvSpPr>
        <p:spPr>
          <a:xfrm>
            <a:off x="4011592" y="2527875"/>
            <a:ext cx="145424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>
                <a:latin typeface="Optima" panose="02000503060000020004" pitchFamily="2" charset="0"/>
              </a:rPr>
              <a:t>State Update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588B7A-34E6-A975-0F48-58789E8FE6E4}"/>
              </a:ext>
            </a:extLst>
          </p:cNvPr>
          <p:cNvSpPr txBox="1"/>
          <p:nvPr/>
        </p:nvSpPr>
        <p:spPr>
          <a:xfrm>
            <a:off x="772061" y="3865019"/>
            <a:ext cx="170245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>
                <a:latin typeface="Optima" panose="02000503060000020004" pitchFamily="2" charset="0"/>
              </a:rPr>
              <a:t>Context Vector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068879C-D7B2-84B8-D233-A89591373629}"/>
              </a:ext>
            </a:extLst>
          </p:cNvPr>
          <p:cNvSpPr txBox="1"/>
          <p:nvPr/>
        </p:nvSpPr>
        <p:spPr>
          <a:xfrm>
            <a:off x="465365" y="5341366"/>
            <a:ext cx="2185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Optima" panose="02000503060000020004" pitchFamily="2" charset="0"/>
              </a:rPr>
              <a:t>weighted sum of </a:t>
            </a:r>
          </a:p>
          <a:p>
            <a:r>
              <a:rPr lang="en-US" dirty="0">
                <a:latin typeface="Optima" panose="02000503060000020004" pitchFamily="2" charset="0"/>
              </a:rPr>
              <a:t>input “annotations”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9849E0E-187B-1127-3084-80EFAF0E7F0E}"/>
              </a:ext>
            </a:extLst>
          </p:cNvPr>
          <p:cNvSpPr txBox="1"/>
          <p:nvPr/>
        </p:nvSpPr>
        <p:spPr>
          <a:xfrm>
            <a:off x="2650579" y="5386568"/>
            <a:ext cx="3509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(weights given to each</a:t>
            </a:r>
          </a:p>
          <a:p>
            <a:pPr algn="ctr"/>
            <a:r>
              <a:rPr lang="en-US" dirty="0">
                <a:latin typeface="Optima" panose="02000503060000020004" pitchFamily="2" charset="0"/>
              </a:rPr>
              <a:t> “annotation” for </a:t>
            </a:r>
            <a:r>
              <a:rPr lang="en-US" dirty="0" err="1">
                <a:latin typeface="Optima" panose="02000503060000020004" pitchFamily="2" charset="0"/>
              </a:rPr>
              <a:t>i-th</a:t>
            </a:r>
            <a:r>
              <a:rPr lang="en-US" dirty="0">
                <a:latin typeface="Optima" panose="02000503060000020004" pitchFamily="2" charset="0"/>
              </a:rPr>
              <a:t> output)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0CA120-9D5E-83F6-016C-77A47878FFC0}"/>
              </a:ext>
            </a:extLst>
          </p:cNvPr>
          <p:cNvSpPr txBox="1"/>
          <p:nvPr/>
        </p:nvSpPr>
        <p:spPr>
          <a:xfrm>
            <a:off x="5648866" y="5311900"/>
            <a:ext cx="3509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Alignment Score:</a:t>
            </a:r>
          </a:p>
          <a:p>
            <a:pPr algn="ctr"/>
            <a:r>
              <a:rPr lang="en-US" dirty="0" err="1">
                <a:latin typeface="Optima" panose="02000503060000020004" pitchFamily="2" charset="0"/>
              </a:rPr>
              <a:t>i-th</a:t>
            </a:r>
            <a:r>
              <a:rPr lang="en-US" dirty="0">
                <a:latin typeface="Optima" panose="02000503060000020004" pitchFamily="2" charset="0"/>
              </a:rPr>
              <a:t> output vs j-</a:t>
            </a:r>
            <a:r>
              <a:rPr lang="en-US" dirty="0" err="1">
                <a:latin typeface="Optima" panose="02000503060000020004" pitchFamily="2" charset="0"/>
              </a:rPr>
              <a:t>th</a:t>
            </a:r>
            <a:r>
              <a:rPr lang="en-US" dirty="0">
                <a:latin typeface="Optima" panose="02000503060000020004" pitchFamily="2" charset="0"/>
              </a:rPr>
              <a:t> input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BD07AFD-2D47-01FE-158F-686D1B298202}"/>
              </a:ext>
            </a:extLst>
          </p:cNvPr>
          <p:cNvSpPr txBox="1"/>
          <p:nvPr/>
        </p:nvSpPr>
        <p:spPr>
          <a:xfrm>
            <a:off x="4079974" y="3821581"/>
            <a:ext cx="98405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>
                <a:latin typeface="Optima" panose="02000503060000020004" pitchFamily="2" charset="0"/>
              </a:rPr>
              <a:t>Weights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BB745D6-5273-5990-DEB2-5457D351CEA4}"/>
              </a:ext>
            </a:extLst>
          </p:cNvPr>
          <p:cNvSpPr txBox="1"/>
          <p:nvPr/>
        </p:nvSpPr>
        <p:spPr>
          <a:xfrm>
            <a:off x="6456030" y="3833557"/>
            <a:ext cx="1915909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>
                <a:latin typeface="Optima" panose="02000503060000020004" pitchFamily="2" charset="0"/>
              </a:rPr>
              <a:t>Alignment Scores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0D98DB8-3098-CBD9-1FA1-77876CF7AEB8}"/>
              </a:ext>
            </a:extLst>
          </p:cNvPr>
          <p:cNvCxnSpPr>
            <a:cxnSpLocks/>
          </p:cNvCxnSpPr>
          <p:nvPr/>
        </p:nvCxnSpPr>
        <p:spPr>
          <a:xfrm flipH="1">
            <a:off x="5513912" y="4006247"/>
            <a:ext cx="572567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E0AFBC-F213-DEEC-F14E-C5027027909C}"/>
              </a:ext>
            </a:extLst>
          </p:cNvPr>
          <p:cNvCxnSpPr>
            <a:cxnSpLocks/>
          </p:cNvCxnSpPr>
          <p:nvPr/>
        </p:nvCxnSpPr>
        <p:spPr>
          <a:xfrm flipH="1">
            <a:off x="2908825" y="4018223"/>
            <a:ext cx="572567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0532DAC-91CB-6BE2-271A-12A4B56F11FD}"/>
              </a:ext>
            </a:extLst>
          </p:cNvPr>
          <p:cNvCxnSpPr>
            <a:cxnSpLocks/>
          </p:cNvCxnSpPr>
          <p:nvPr/>
        </p:nvCxnSpPr>
        <p:spPr>
          <a:xfrm flipV="1">
            <a:off x="2157413" y="3344022"/>
            <a:ext cx="440832" cy="40961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28D3964-C8DF-AED7-96DC-CDC0AECBFCAB}"/>
              </a:ext>
            </a:extLst>
          </p:cNvPr>
          <p:cNvCxnSpPr>
            <a:cxnSpLocks/>
          </p:cNvCxnSpPr>
          <p:nvPr/>
        </p:nvCxnSpPr>
        <p:spPr>
          <a:xfrm flipV="1">
            <a:off x="5219947" y="2070536"/>
            <a:ext cx="0" cy="37631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906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AE0038-2B1E-ABCA-531C-43BEBEB4B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937BA0-268D-D161-787B-E7196E7B62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B1388F-ABE2-58F5-01A2-DA256E6EE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7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C2A3DF9-17CD-032A-0518-9C7CB6CC1E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“</a:t>
            </a:r>
            <a:r>
              <a:rPr lang="en-US" sz="3200" dirty="0" err="1">
                <a:latin typeface="Optima" panose="02000503060000020004" pitchFamily="2" charset="0"/>
                <a:ea typeface="Georgia" charset="0"/>
                <a:cs typeface="Georgia" charset="0"/>
              </a:rPr>
              <a:t>Bahdanau</a:t>
            </a:r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 et. al. Attention”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2C1D00A-2C22-9BC3-1804-753865AC85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9938" y="3919155"/>
            <a:ext cx="7242001" cy="14688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8BB8DD-677D-CB16-63D9-73F0E1C8BB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365" y="1376862"/>
            <a:ext cx="2304649" cy="12366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B363C46-CF2D-7ADB-CA1E-99D26691E0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81180" y="1521849"/>
            <a:ext cx="3509963" cy="10529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7ED3F6F-6F1C-35BA-3012-F950DADA1B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29059" y="1740224"/>
            <a:ext cx="2549576" cy="50991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6C9398B-EB38-5A23-FB43-CB0618B93786}"/>
              </a:ext>
            </a:extLst>
          </p:cNvPr>
          <p:cNvSpPr txBox="1"/>
          <p:nvPr/>
        </p:nvSpPr>
        <p:spPr>
          <a:xfrm>
            <a:off x="772061" y="1164676"/>
            <a:ext cx="170245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>
                <a:latin typeface="Optima" panose="02000503060000020004" pitchFamily="2" charset="0"/>
              </a:rPr>
              <a:t>Context Vector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D30F53-A319-20D8-99F1-BC1F3FA6F6AB}"/>
              </a:ext>
            </a:extLst>
          </p:cNvPr>
          <p:cNvSpPr txBox="1"/>
          <p:nvPr/>
        </p:nvSpPr>
        <p:spPr>
          <a:xfrm>
            <a:off x="465365" y="2641023"/>
            <a:ext cx="2185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Optima" panose="02000503060000020004" pitchFamily="2" charset="0"/>
              </a:rPr>
              <a:t>weighted sum of </a:t>
            </a:r>
          </a:p>
          <a:p>
            <a:r>
              <a:rPr lang="en-US" dirty="0">
                <a:latin typeface="Optima" panose="02000503060000020004" pitchFamily="2" charset="0"/>
              </a:rPr>
              <a:t>input “annotations”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ABB0AA-D81D-BCC4-FF4C-E262DBD41153}"/>
              </a:ext>
            </a:extLst>
          </p:cNvPr>
          <p:cNvSpPr txBox="1"/>
          <p:nvPr/>
        </p:nvSpPr>
        <p:spPr>
          <a:xfrm>
            <a:off x="2650579" y="2686225"/>
            <a:ext cx="3509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(weights given to each</a:t>
            </a:r>
          </a:p>
          <a:p>
            <a:pPr algn="ctr"/>
            <a:r>
              <a:rPr lang="en-US" dirty="0">
                <a:latin typeface="Optima" panose="02000503060000020004" pitchFamily="2" charset="0"/>
              </a:rPr>
              <a:t> “annotation” for </a:t>
            </a:r>
            <a:r>
              <a:rPr lang="en-US" dirty="0" err="1">
                <a:latin typeface="Optima" panose="02000503060000020004" pitchFamily="2" charset="0"/>
              </a:rPr>
              <a:t>i-th</a:t>
            </a:r>
            <a:r>
              <a:rPr lang="en-US" dirty="0">
                <a:latin typeface="Optima" panose="02000503060000020004" pitchFamily="2" charset="0"/>
              </a:rPr>
              <a:t> output)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BD5214-94E3-C069-BAE2-566B3E6E1896}"/>
              </a:ext>
            </a:extLst>
          </p:cNvPr>
          <p:cNvSpPr txBox="1"/>
          <p:nvPr/>
        </p:nvSpPr>
        <p:spPr>
          <a:xfrm>
            <a:off x="5648866" y="2611557"/>
            <a:ext cx="3509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Alignment Score:</a:t>
            </a:r>
          </a:p>
          <a:p>
            <a:pPr algn="ctr"/>
            <a:r>
              <a:rPr lang="en-US" dirty="0" err="1">
                <a:latin typeface="Optima" panose="02000503060000020004" pitchFamily="2" charset="0"/>
              </a:rPr>
              <a:t>i-th</a:t>
            </a:r>
            <a:r>
              <a:rPr lang="en-US" dirty="0">
                <a:latin typeface="Optima" panose="02000503060000020004" pitchFamily="2" charset="0"/>
              </a:rPr>
              <a:t> output vs j-</a:t>
            </a:r>
            <a:r>
              <a:rPr lang="en-US" dirty="0" err="1">
                <a:latin typeface="Optima" panose="02000503060000020004" pitchFamily="2" charset="0"/>
              </a:rPr>
              <a:t>th</a:t>
            </a:r>
            <a:r>
              <a:rPr lang="en-US" dirty="0">
                <a:latin typeface="Optima" panose="02000503060000020004" pitchFamily="2" charset="0"/>
              </a:rPr>
              <a:t> input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D0D15C-D3D0-1D7B-F643-90B2912BB3CD}"/>
              </a:ext>
            </a:extLst>
          </p:cNvPr>
          <p:cNvSpPr txBox="1"/>
          <p:nvPr/>
        </p:nvSpPr>
        <p:spPr>
          <a:xfrm>
            <a:off x="4079974" y="1121238"/>
            <a:ext cx="98405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>
                <a:latin typeface="Optima" panose="02000503060000020004" pitchFamily="2" charset="0"/>
              </a:rPr>
              <a:t>Weights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B566193-D3D6-5431-B062-F7042C42B825}"/>
              </a:ext>
            </a:extLst>
          </p:cNvPr>
          <p:cNvSpPr txBox="1"/>
          <p:nvPr/>
        </p:nvSpPr>
        <p:spPr>
          <a:xfrm>
            <a:off x="6456030" y="1133214"/>
            <a:ext cx="1915909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>
                <a:latin typeface="Optima" panose="02000503060000020004" pitchFamily="2" charset="0"/>
              </a:rPr>
              <a:t>Alignment Scores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60A26A4-AFD2-6A03-DCF0-DB67EE5DE611}"/>
              </a:ext>
            </a:extLst>
          </p:cNvPr>
          <p:cNvCxnSpPr>
            <a:cxnSpLocks/>
          </p:cNvCxnSpPr>
          <p:nvPr/>
        </p:nvCxnSpPr>
        <p:spPr>
          <a:xfrm flipH="1">
            <a:off x="5513912" y="1305904"/>
            <a:ext cx="572567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0B39AC8-4020-FDEA-75DD-FA82FCAE8754}"/>
              </a:ext>
            </a:extLst>
          </p:cNvPr>
          <p:cNvCxnSpPr>
            <a:cxnSpLocks/>
          </p:cNvCxnSpPr>
          <p:nvPr/>
        </p:nvCxnSpPr>
        <p:spPr>
          <a:xfrm flipH="1">
            <a:off x="2908825" y="1317880"/>
            <a:ext cx="572567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4057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A87E79-A0A5-8C9B-B96E-56A7263AD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CB5251F-49A8-5C51-066E-B618476889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ED276F-3821-EEBB-1CF0-D37BD55AE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8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D6FC428-64F9-AD55-1ADF-C47449E6F2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Bidirectional Encoder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2D62AE-F5B4-0753-D1DE-348FDC8B2D74}"/>
              </a:ext>
            </a:extLst>
          </p:cNvPr>
          <p:cNvSpPr txBox="1"/>
          <p:nvPr/>
        </p:nvSpPr>
        <p:spPr>
          <a:xfrm>
            <a:off x="616404" y="1040501"/>
            <a:ext cx="804386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Traditional RNNs encode sequence from left to </a:t>
            </a:r>
            <a:r>
              <a:rPr lang="en-US" dirty="0" err="1">
                <a:latin typeface="Optima" panose="02000503060000020004" pitchFamily="2" charset="0"/>
              </a:rPr>
              <a:t>right..and</a:t>
            </a:r>
            <a:r>
              <a:rPr lang="en-US" dirty="0">
                <a:latin typeface="Optima" panose="02000503060000020004" pitchFamily="2" charset="0"/>
              </a:rPr>
              <a:t> compute ”hidden” states, h(1), h(2), h(3),…h(T) in L</a:t>
            </a:r>
            <a:r>
              <a:rPr lang="en-US" dirty="0">
                <a:latin typeface="Optima" panose="02000503060000020004" pitchFamily="2" charset="0"/>
                <a:sym typeface="Wingdings" pitchFamily="2" charset="2"/>
              </a:rPr>
              <a:t> R order. </a:t>
            </a: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This paper proposed </a:t>
            </a:r>
            <a:r>
              <a:rPr lang="en-US" b="1" dirty="0">
                <a:solidFill>
                  <a:srgbClr val="C00000"/>
                </a:solidFill>
                <a:latin typeface="Optima" panose="02000503060000020004" pitchFamily="2" charset="0"/>
              </a:rPr>
              <a:t>Bi-directional RNN (</a:t>
            </a:r>
            <a:r>
              <a:rPr lang="en-US" b="1" dirty="0" err="1">
                <a:solidFill>
                  <a:srgbClr val="C00000"/>
                </a:solidFill>
                <a:latin typeface="Optima" panose="02000503060000020004" pitchFamily="2" charset="0"/>
              </a:rPr>
              <a:t>BiRNN</a:t>
            </a:r>
            <a:r>
              <a:rPr lang="en-US" b="1" dirty="0">
                <a:solidFill>
                  <a:srgbClr val="C00000"/>
                </a:solidFill>
                <a:latin typeface="Optima" panose="02000503060000020004" pitchFamily="2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How does it work ?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Take two passes at input.  </a:t>
            </a:r>
            <a:r>
              <a:rPr lang="en-US" b="1" u="sng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(Quiz: WHY ?)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Take a forward pass, i.e., process the input from left to right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  <a:sym typeface="Wingdings" pitchFamily="2" charset="2"/>
              </a:rPr>
              <a:t> obtain h(1), h(2), …, h(T).  “forward hidden states”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  <a:sym typeface="Wingdings" pitchFamily="2" charset="2"/>
              </a:rPr>
              <a:t>Take a backward pass, i.e., process the input from right to left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  <a:sym typeface="Wingdings" pitchFamily="2" charset="2"/>
              </a:rPr>
              <a:t> obtain h’(T), h’(T-1),…, h’(1). “backward hidden states”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  <a:sym typeface="Wingdings" pitchFamily="2" charset="2"/>
              </a:rPr>
              <a:t>For each input in the source, concatenate the forward/reverse states.</a:t>
            </a:r>
          </a:p>
          <a:p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A72183-C53C-1087-A832-5FE382E0F2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9599" y="5509491"/>
            <a:ext cx="2051051" cy="589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803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68ED21-08B2-EE3C-A764-9E3D7629A9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9BC3A7-5275-65DD-F91B-8D96A2F389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BE7D7F-DE6D-023F-E079-5B52C31A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9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750358C-C3F2-AE82-4492-5A1851000A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Putting everything together..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738BC7-3E60-9159-0FA0-9BDB68E5BF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203" y="1156641"/>
            <a:ext cx="2918020" cy="52391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685CFA-2D7B-10C0-9F45-4E0D61646D3F}"/>
              </a:ext>
            </a:extLst>
          </p:cNvPr>
          <p:cNvSpPr txBox="1"/>
          <p:nvPr/>
        </p:nvSpPr>
        <p:spPr>
          <a:xfrm>
            <a:off x="3836879" y="1257300"/>
            <a:ext cx="490191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Key architectural takeaways</a:t>
            </a:r>
          </a:p>
          <a:p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Introduced “attention”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Adaptively using context from input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Bi-directional RNNs for encoding input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Also referred to as </a:t>
            </a:r>
            <a:r>
              <a:rPr lang="en-US" dirty="0">
                <a:solidFill>
                  <a:srgbClr val="C00000"/>
                </a:solidFill>
                <a:latin typeface="Optima" panose="02000503060000020004" pitchFamily="2" charset="0"/>
              </a:rPr>
              <a:t>“additive attention”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tima" panose="0200050306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Why ?  (see Appendix of the paper; Sec. A)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Attention scores are additive in nature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Linearly combine j-</a:t>
            </a:r>
            <a:r>
              <a:rPr lang="en-US" dirty="0" err="1">
                <a:latin typeface="Optima" panose="02000503060000020004" pitchFamily="2" charset="0"/>
              </a:rPr>
              <a:t>th</a:t>
            </a:r>
            <a:r>
              <a:rPr lang="en-US" dirty="0">
                <a:latin typeface="Optima" panose="02000503060000020004" pitchFamily="2" charset="0"/>
              </a:rPr>
              <a:t> input’s annotation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tima" panose="02000503060000020004" pitchFamily="2" charset="0"/>
              </a:rPr>
              <a:t>Along with (i-1)-output state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BCC0AF-D597-8869-F072-40BDB377AA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1733" y="5210547"/>
            <a:ext cx="3745932" cy="5687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2813146-E879-189B-F35F-90BEA9A5D9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26803" y="5285950"/>
            <a:ext cx="690393" cy="41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7079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12029</TotalTime>
  <Words>1948</Words>
  <Application>Microsoft Macintosh PowerPoint</Application>
  <PresentationFormat>On-screen Show (4:3)</PresentationFormat>
  <Paragraphs>290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Optima</vt:lpstr>
      <vt:lpstr>Office Theme</vt:lpstr>
      <vt:lpstr>ECE 696B: Spring 2025 Trustworthy Machine Learning   Lecture 3: Attention &amp; Transformers</vt:lpstr>
      <vt:lpstr>Lecture Outline</vt:lpstr>
      <vt:lpstr>Paper # 1: “Bahdanau et. al”</vt:lpstr>
      <vt:lpstr>Recap &amp; Shortcomings of Seq2Seq</vt:lpstr>
      <vt:lpstr>New Idea in Bahdanau et. al</vt:lpstr>
      <vt:lpstr>Decoding Flow.. (Bahdanau et. al)</vt:lpstr>
      <vt:lpstr>“Bahdanau et. al. Attention”</vt:lpstr>
      <vt:lpstr>Bidirectional Encoder</vt:lpstr>
      <vt:lpstr>Putting everything together..</vt:lpstr>
      <vt:lpstr>Results (1): Improvement in BLEU Scores</vt:lpstr>
      <vt:lpstr>Results (2): Impact of Sentence Length</vt:lpstr>
      <vt:lpstr>Results (3): Visualizing “Annotations”/Attention</vt:lpstr>
      <vt:lpstr>Paper # 2: “Attention is all you need”</vt:lpstr>
      <vt:lpstr>Motivation behind Transformers</vt:lpstr>
      <vt:lpstr>Self-Attention—Key Building Block (1)</vt:lpstr>
      <vt:lpstr>Self-Attention—Key Building Block (2)</vt:lpstr>
      <vt:lpstr>Self-Attention—Key Building Block (3)</vt:lpstr>
      <vt:lpstr>Self-Attention—Key Building Block (1)</vt:lpstr>
      <vt:lpstr>Scaled Dot-Product Attention (Summary)</vt:lpstr>
      <vt:lpstr>Multi-head Attention</vt:lpstr>
      <vt:lpstr>Positional Encoding</vt:lpstr>
      <vt:lpstr>Final Transformer Architecture</vt:lpstr>
      <vt:lpstr>Results (1): State-of-the-art in MT</vt:lpstr>
      <vt:lpstr>Results (2): Visualizing Attention</vt:lpstr>
      <vt:lpstr>Results (3): Role of Multiple Attention Heads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 340A Introduction to Communications Spring 2016</dc:title>
  <dc:creator>Microsoft Office User</dc:creator>
  <cp:lastModifiedBy>Tandon, Ravi - (tandonr)</cp:lastModifiedBy>
  <cp:revision>613</cp:revision>
  <dcterms:created xsi:type="dcterms:W3CDTF">2016-01-13T08:20:34Z</dcterms:created>
  <dcterms:modified xsi:type="dcterms:W3CDTF">2025-01-23T17:35:29Z</dcterms:modified>
</cp:coreProperties>
</file>

<file path=docProps/thumbnail.jpeg>
</file>